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0" r:id="rId3"/>
    <p:sldId id="258" r:id="rId4"/>
    <p:sldId id="259" r:id="rId5"/>
    <p:sldId id="257" r:id="rId6"/>
    <p:sldId id="260" r:id="rId7"/>
    <p:sldId id="261" r:id="rId8"/>
    <p:sldId id="262" r:id="rId9"/>
    <p:sldId id="263" r:id="rId10"/>
    <p:sldId id="264" r:id="rId11"/>
    <p:sldId id="265" r:id="rId12"/>
    <p:sldId id="273" r:id="rId13"/>
    <p:sldId id="271" r:id="rId14"/>
    <p:sldId id="274" r:id="rId15"/>
    <p:sldId id="275" r:id="rId16"/>
    <p:sldId id="272" r:id="rId17"/>
    <p:sldId id="276" r:id="rId18"/>
    <p:sldId id="277" r:id="rId19"/>
    <p:sldId id="278" r:id="rId20"/>
    <p:sldId id="266" r:id="rId21"/>
    <p:sldId id="267" r:id="rId22"/>
    <p:sldId id="279" r:id="rId23"/>
    <p:sldId id="280" r:id="rId24"/>
    <p:sldId id="268" r:id="rId25"/>
    <p:sldId id="269" r:id="rId26"/>
    <p:sldId id="281" r:id="rId27"/>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3204" y="-78"/>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01811D-1B40-4CDA-A2DD-00254B4C2743}" type="datetimeFigureOut">
              <a:rPr lang="en-GB" smtClean="0"/>
              <a:t>01/02/2024</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F2157-85E6-47A8-B31C-763CD6D89505}" type="slidenum">
              <a:rPr lang="en-GB" smtClean="0"/>
              <a:t>‹#›</a:t>
            </a:fld>
            <a:endParaRPr lang="en-GB"/>
          </a:p>
        </p:txBody>
      </p:sp>
    </p:spTree>
    <p:extLst>
      <p:ext uri="{BB962C8B-B14F-4D97-AF65-F5344CB8AC3E}">
        <p14:creationId xmlns:p14="http://schemas.microsoft.com/office/powerpoint/2010/main" val="400452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Until Tudor times the Bristol Channel was known as the Severn Sea, and it is still known as this in both Welsh: </a:t>
            </a:r>
            <a:r>
              <a:rPr lang="en-GB" dirty="0" err="1" smtClean="0"/>
              <a:t>Môr</a:t>
            </a:r>
            <a:r>
              <a:rPr lang="en-GB" dirty="0" smtClean="0"/>
              <a:t> </a:t>
            </a:r>
            <a:r>
              <a:rPr lang="en-GB" dirty="0" err="1" smtClean="0"/>
              <a:t>Hafren</a:t>
            </a:r>
            <a:r>
              <a:rPr lang="en-GB" dirty="0" smtClean="0"/>
              <a:t> and Cornish: </a:t>
            </a:r>
            <a:r>
              <a:rPr lang="en-GB" dirty="0" err="1" smtClean="0"/>
              <a:t>Mor</a:t>
            </a:r>
            <a:r>
              <a:rPr lang="en-GB" dirty="0" smtClean="0"/>
              <a:t> </a:t>
            </a:r>
            <a:r>
              <a:rPr lang="en-GB" dirty="0" err="1" smtClean="0"/>
              <a:t>Havren</a:t>
            </a:r>
            <a:r>
              <a:rPr lang="en-GB" dirty="0" smtClean="0"/>
              <a:t>.  In the middle stone age the ocean only came inland as far as Lundy.  The rest of the channel was a plain.</a:t>
            </a:r>
            <a:endParaRPr lang="en-GB" dirty="0"/>
          </a:p>
        </p:txBody>
      </p:sp>
      <p:sp>
        <p:nvSpPr>
          <p:cNvPr id="4" name="Slide Number Placeholder 3"/>
          <p:cNvSpPr>
            <a:spLocks noGrp="1"/>
          </p:cNvSpPr>
          <p:nvPr>
            <p:ph type="sldNum" sz="quarter" idx="10"/>
          </p:nvPr>
        </p:nvSpPr>
        <p:spPr/>
        <p:txBody>
          <a:bodyPr/>
          <a:lstStyle/>
          <a:p>
            <a:fld id="{74BF2157-85E6-47A8-B31C-763CD6D89505}" type="slidenum">
              <a:rPr lang="en-GB" smtClean="0"/>
              <a:t>1</a:t>
            </a:fld>
            <a:endParaRPr lang="en-GB"/>
          </a:p>
        </p:txBody>
      </p:sp>
    </p:spTree>
    <p:extLst>
      <p:ext uri="{BB962C8B-B14F-4D97-AF65-F5344CB8AC3E}">
        <p14:creationId xmlns:p14="http://schemas.microsoft.com/office/powerpoint/2010/main" val="289621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…and it is the most recognisable</a:t>
            </a:r>
            <a:r>
              <a:rPr lang="en-GB" baseline="0" dirty="0" smtClean="0"/>
              <a:t> island on the globe – in my opinion!  Britain became the United Kingdom in 1707.</a:t>
            </a:r>
            <a:endParaRPr lang="en-GB" dirty="0"/>
          </a:p>
        </p:txBody>
      </p:sp>
      <p:sp>
        <p:nvSpPr>
          <p:cNvPr id="4" name="Slide Number Placeholder 3"/>
          <p:cNvSpPr>
            <a:spLocks noGrp="1"/>
          </p:cNvSpPr>
          <p:nvPr>
            <p:ph type="sldNum" sz="quarter" idx="10"/>
          </p:nvPr>
        </p:nvSpPr>
        <p:spPr/>
        <p:txBody>
          <a:bodyPr/>
          <a:lstStyle/>
          <a:p>
            <a:fld id="{74BF2157-85E6-47A8-B31C-763CD6D89505}" type="slidenum">
              <a:rPr lang="en-GB" smtClean="0"/>
              <a:t>2</a:t>
            </a:fld>
            <a:endParaRPr lang="en-GB"/>
          </a:p>
        </p:txBody>
      </p:sp>
    </p:spTree>
    <p:extLst>
      <p:ext uri="{BB962C8B-B14F-4D97-AF65-F5344CB8AC3E}">
        <p14:creationId xmlns:p14="http://schemas.microsoft.com/office/powerpoint/2010/main" val="250641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Answer:  Sand Point</a:t>
            </a:r>
            <a:endParaRPr lang="en-GB" dirty="0"/>
          </a:p>
        </p:txBody>
      </p:sp>
      <p:sp>
        <p:nvSpPr>
          <p:cNvPr id="4" name="Slide Number Placeholder 3"/>
          <p:cNvSpPr>
            <a:spLocks noGrp="1"/>
          </p:cNvSpPr>
          <p:nvPr>
            <p:ph type="sldNum" sz="quarter" idx="10"/>
          </p:nvPr>
        </p:nvSpPr>
        <p:spPr/>
        <p:txBody>
          <a:bodyPr/>
          <a:lstStyle/>
          <a:p>
            <a:fld id="{74BF2157-85E6-47A8-B31C-763CD6D89505}" type="slidenum">
              <a:rPr lang="en-GB" smtClean="0"/>
              <a:t>5</a:t>
            </a:fld>
            <a:endParaRPr lang="en-GB"/>
          </a:p>
        </p:txBody>
      </p:sp>
    </p:spTree>
    <p:extLst>
      <p:ext uri="{BB962C8B-B14F-4D97-AF65-F5344CB8AC3E}">
        <p14:creationId xmlns:p14="http://schemas.microsoft.com/office/powerpoint/2010/main" val="303575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Point out the map on the table showing the north</a:t>
            </a:r>
            <a:r>
              <a:rPr lang="en-GB" baseline="0" dirty="0" smtClean="0"/>
              <a:t> and west measurements. </a:t>
            </a:r>
          </a:p>
          <a:p>
            <a:endParaRPr lang="en-GB" dirty="0"/>
          </a:p>
        </p:txBody>
      </p:sp>
      <p:sp>
        <p:nvSpPr>
          <p:cNvPr id="4" name="Slide Number Placeholder 3"/>
          <p:cNvSpPr>
            <a:spLocks noGrp="1"/>
          </p:cNvSpPr>
          <p:nvPr>
            <p:ph type="sldNum" sz="quarter" idx="10"/>
          </p:nvPr>
        </p:nvSpPr>
        <p:spPr/>
        <p:txBody>
          <a:bodyPr/>
          <a:lstStyle/>
          <a:p>
            <a:fld id="{74BF2157-85E6-47A8-B31C-763CD6D89505}" type="slidenum">
              <a:rPr lang="en-GB" smtClean="0"/>
              <a:t>6</a:t>
            </a:fld>
            <a:endParaRPr lang="en-GB"/>
          </a:p>
        </p:txBody>
      </p:sp>
    </p:spTree>
    <p:extLst>
      <p:ext uri="{BB962C8B-B14F-4D97-AF65-F5344CB8AC3E}">
        <p14:creationId xmlns:p14="http://schemas.microsoft.com/office/powerpoint/2010/main" val="210963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So how did it get its name “Greenland” when it's not really green? It actually got its name from Erik The Red, an Icelandic murderer who was exiled to the island. He called it “Greenland” in hopes that the name would attract settlers.</a:t>
            </a:r>
            <a:endParaRPr lang="en-GB" dirty="0"/>
          </a:p>
        </p:txBody>
      </p:sp>
      <p:sp>
        <p:nvSpPr>
          <p:cNvPr id="4" name="Slide Number Placeholder 3"/>
          <p:cNvSpPr>
            <a:spLocks noGrp="1"/>
          </p:cNvSpPr>
          <p:nvPr>
            <p:ph type="sldNum" sz="quarter" idx="10"/>
          </p:nvPr>
        </p:nvSpPr>
        <p:spPr/>
        <p:txBody>
          <a:bodyPr/>
          <a:lstStyle/>
          <a:p>
            <a:fld id="{74BF2157-85E6-47A8-B31C-763CD6D89505}" type="slidenum">
              <a:rPr lang="en-GB" smtClean="0"/>
              <a:t>8</a:t>
            </a:fld>
            <a:endParaRPr lang="en-GB"/>
          </a:p>
        </p:txBody>
      </p:sp>
    </p:spTree>
    <p:extLst>
      <p:ext uri="{BB962C8B-B14F-4D97-AF65-F5344CB8AC3E}">
        <p14:creationId xmlns:p14="http://schemas.microsoft.com/office/powerpoint/2010/main" val="228366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Are there any more in the last 80 years?</a:t>
            </a:r>
            <a:endParaRPr lang="en-GB" dirty="0"/>
          </a:p>
        </p:txBody>
      </p:sp>
      <p:sp>
        <p:nvSpPr>
          <p:cNvPr id="4" name="Slide Number Placeholder 3"/>
          <p:cNvSpPr>
            <a:spLocks noGrp="1"/>
          </p:cNvSpPr>
          <p:nvPr>
            <p:ph type="sldNum" sz="quarter" idx="10"/>
          </p:nvPr>
        </p:nvSpPr>
        <p:spPr/>
        <p:txBody>
          <a:bodyPr/>
          <a:lstStyle/>
          <a:p>
            <a:fld id="{74BF2157-85E6-47A8-B31C-763CD6D89505}" type="slidenum">
              <a:rPr lang="en-GB" smtClean="0"/>
              <a:t>12</a:t>
            </a:fld>
            <a:endParaRPr lang="en-GB"/>
          </a:p>
        </p:txBody>
      </p:sp>
    </p:spTree>
    <p:extLst>
      <p:ext uri="{BB962C8B-B14F-4D97-AF65-F5344CB8AC3E}">
        <p14:creationId xmlns:p14="http://schemas.microsoft.com/office/powerpoint/2010/main" val="363757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BC8E2F4-2C3C-4F7D-B0C9-B7704D8F745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121782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C8E2F4-2C3C-4F7D-B0C9-B7704D8F745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393377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8"/>
            <a:ext cx="1543050" cy="780203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2900" y="366188"/>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C8E2F4-2C3C-4F7D-B0C9-B7704D8F745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69994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C8E2F4-2C3C-4F7D-B0C9-B7704D8F745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80629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C8E2F4-2C3C-4F7D-B0C9-B7704D8F745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3372344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BC8E2F4-2C3C-4F7D-B0C9-B7704D8F7450}"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2693708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BC8E2F4-2C3C-4F7D-B0C9-B7704D8F7450}" type="datetimeFigureOut">
              <a:rPr lang="en-GB" smtClean="0"/>
              <a:t>01/02/2024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102909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BC8E2F4-2C3C-4F7D-B0C9-B7704D8F7450}" type="datetimeFigureOut">
              <a:rPr lang="en-GB" smtClean="0"/>
              <a:t>01/02/2024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675937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8E2F4-2C3C-4F7D-B0C9-B7704D8F7450}" type="datetimeFigureOut">
              <a:rPr lang="en-GB" smtClean="0"/>
              <a:t>01/02/2024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3212838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C8E2F4-2C3C-4F7D-B0C9-B7704D8F7450}"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344996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C8E2F4-2C3C-4F7D-B0C9-B7704D8F7450}"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F262F9-14EC-4ED3-B92D-DADD45019416}" type="slidenum">
              <a:rPr lang="en-GB" smtClean="0"/>
              <a:t>‹#›</a:t>
            </a:fld>
            <a:endParaRPr lang="en-GB"/>
          </a:p>
        </p:txBody>
      </p:sp>
    </p:spTree>
    <p:extLst>
      <p:ext uri="{BB962C8B-B14F-4D97-AF65-F5344CB8AC3E}">
        <p14:creationId xmlns:p14="http://schemas.microsoft.com/office/powerpoint/2010/main" val="3260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BC8E2F4-2C3C-4F7D-B0C9-B7704D8F7450}" type="datetimeFigureOut">
              <a:rPr lang="en-GB" smtClean="0"/>
              <a:t>01/02/2024</a:t>
            </a:fld>
            <a:endParaRPr lang="en-GB"/>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72F262F9-14EC-4ED3-B92D-DADD45019416}" type="slidenum">
              <a:rPr lang="en-GB" smtClean="0"/>
              <a:t>‹#›</a:t>
            </a:fld>
            <a:endParaRPr lang="en-GB"/>
          </a:p>
        </p:txBody>
      </p:sp>
    </p:spTree>
    <p:extLst>
      <p:ext uri="{BB962C8B-B14F-4D97-AF65-F5344CB8AC3E}">
        <p14:creationId xmlns:p14="http://schemas.microsoft.com/office/powerpoint/2010/main" val="3799299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7623" y="-340996"/>
            <a:ext cx="6802755" cy="9825991"/>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5" y="-185737"/>
            <a:ext cx="6955790" cy="982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08" y="1547664"/>
            <a:ext cx="6353451"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GB" dirty="0" smtClean="0"/>
              <a:t>Living on the Smile</a:t>
            </a:r>
            <a:endParaRPr lang="en-GB" dirty="0"/>
          </a:p>
        </p:txBody>
      </p:sp>
      <p:sp>
        <p:nvSpPr>
          <p:cNvPr id="6" name="TextBox 5"/>
          <p:cNvSpPr txBox="1"/>
          <p:nvPr/>
        </p:nvSpPr>
        <p:spPr>
          <a:xfrm>
            <a:off x="1032233" y="5436097"/>
            <a:ext cx="4852987" cy="1200329"/>
          </a:xfrm>
          <a:prstGeom prst="rect">
            <a:avLst/>
          </a:prstGeom>
          <a:noFill/>
        </p:spPr>
        <p:txBody>
          <a:bodyPr wrap="square" rtlCol="0">
            <a:spAutoFit/>
          </a:bodyPr>
          <a:lstStyle/>
          <a:p>
            <a:pPr algn="ctr"/>
            <a:r>
              <a:rPr lang="en-GB" sz="2400" dirty="0" smtClean="0"/>
              <a:t>A personal view of life on the Bristol Channel, once known as The Severn Sea</a:t>
            </a:r>
            <a:endParaRPr lang="en-GB" sz="2400" dirty="0"/>
          </a:p>
        </p:txBody>
      </p:sp>
      <p:sp>
        <p:nvSpPr>
          <p:cNvPr id="7" name="TextBox 6"/>
          <p:cNvSpPr txBox="1"/>
          <p:nvPr/>
        </p:nvSpPr>
        <p:spPr>
          <a:xfrm>
            <a:off x="1838545" y="6948266"/>
            <a:ext cx="3240360" cy="584775"/>
          </a:xfrm>
          <a:prstGeom prst="rect">
            <a:avLst/>
          </a:prstGeom>
          <a:solidFill>
            <a:schemeClr val="tx1"/>
          </a:solidFill>
        </p:spPr>
        <p:txBody>
          <a:bodyPr wrap="square" rtlCol="0">
            <a:spAutoFit/>
          </a:bodyPr>
          <a:lstStyle/>
          <a:p>
            <a:pPr algn="ctr"/>
            <a:r>
              <a:rPr lang="en-GB" sz="3200" b="1" dirty="0" smtClean="0">
                <a:solidFill>
                  <a:schemeClr val="bg1"/>
                </a:solidFill>
              </a:rPr>
              <a:t>Raye Green</a:t>
            </a:r>
            <a:endParaRPr lang="en-GB" sz="3200" b="1" dirty="0">
              <a:solidFill>
                <a:schemeClr val="bg1"/>
              </a:solidFill>
            </a:endParaRPr>
          </a:p>
        </p:txBody>
      </p:sp>
    </p:spTree>
    <p:extLst>
      <p:ext uri="{BB962C8B-B14F-4D97-AF65-F5344CB8AC3E}">
        <p14:creationId xmlns:p14="http://schemas.microsoft.com/office/powerpoint/2010/main" val="1863912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61" y="179512"/>
            <a:ext cx="289262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040" y="2987824"/>
            <a:ext cx="296088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32" y="5796136"/>
            <a:ext cx="3288289"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033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55" y="269827"/>
            <a:ext cx="661912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116632" y="3563888"/>
            <a:ext cx="6683583" cy="0"/>
          </a:xfrm>
          <a:prstGeom prst="line">
            <a:avLst/>
          </a:prstGeom>
        </p:spPr>
        <p:style>
          <a:lnRef idx="2">
            <a:schemeClr val="accent2"/>
          </a:lnRef>
          <a:fillRef idx="0">
            <a:schemeClr val="accent2"/>
          </a:fillRef>
          <a:effectRef idx="1">
            <a:schemeClr val="accent2"/>
          </a:effectRef>
          <a:fontRef idx="minor">
            <a:schemeClr val="tx1"/>
          </a:fontRef>
        </p:style>
      </p:cxn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83" y="5004048"/>
            <a:ext cx="6607094" cy="30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175983" y="971600"/>
            <a:ext cx="6607094"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890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Shipwrecks in the Bristol Channel</a:t>
            </a:r>
            <a:endParaRPr lang="en-GB" dirty="0"/>
          </a:p>
        </p:txBody>
      </p:sp>
      <p:sp>
        <p:nvSpPr>
          <p:cNvPr id="3" name="TextBox 2"/>
          <p:cNvSpPr txBox="1"/>
          <p:nvPr/>
        </p:nvSpPr>
        <p:spPr>
          <a:xfrm>
            <a:off x="764704" y="2339752"/>
            <a:ext cx="5472608" cy="5693866"/>
          </a:xfrm>
          <a:prstGeom prst="rect">
            <a:avLst/>
          </a:prstGeom>
          <a:noFill/>
        </p:spPr>
        <p:txBody>
          <a:bodyPr wrap="square" rtlCol="0">
            <a:spAutoFit/>
          </a:bodyPr>
          <a:lstStyle/>
          <a:p>
            <a:r>
              <a:rPr lang="en-GB" sz="2800" dirty="0"/>
              <a:t>Bristol Packet - 1808</a:t>
            </a:r>
          </a:p>
          <a:p>
            <a:r>
              <a:rPr lang="en-GB" sz="2800" dirty="0"/>
              <a:t>The Neptune - 1831</a:t>
            </a:r>
          </a:p>
          <a:p>
            <a:r>
              <a:rPr lang="en-GB" sz="2800" dirty="0" err="1"/>
              <a:t>Lizzy</a:t>
            </a:r>
            <a:r>
              <a:rPr lang="en-GB" sz="2800" dirty="0"/>
              <a:t> - 1854</a:t>
            </a:r>
          </a:p>
          <a:p>
            <a:r>
              <a:rPr lang="en-GB" sz="2800" dirty="0"/>
              <a:t>Eiffel Tower - 1894</a:t>
            </a:r>
          </a:p>
          <a:p>
            <a:r>
              <a:rPr lang="en-GB" sz="2800" dirty="0" err="1"/>
              <a:t>Nornen</a:t>
            </a:r>
            <a:r>
              <a:rPr lang="en-GB" sz="2800" dirty="0"/>
              <a:t> - 1897</a:t>
            </a:r>
          </a:p>
          <a:p>
            <a:r>
              <a:rPr lang="en-GB" sz="2800" dirty="0"/>
              <a:t>Salado - 1897</a:t>
            </a:r>
          </a:p>
          <a:p>
            <a:r>
              <a:rPr lang="en-GB" sz="2800" dirty="0" err="1"/>
              <a:t>Verajean</a:t>
            </a:r>
            <a:r>
              <a:rPr lang="en-GB" sz="2800" dirty="0"/>
              <a:t> - 1908</a:t>
            </a:r>
          </a:p>
          <a:p>
            <a:r>
              <a:rPr lang="en-GB" sz="2800" dirty="0" err="1"/>
              <a:t>Cambo</a:t>
            </a:r>
            <a:r>
              <a:rPr lang="en-GB" sz="2800" dirty="0"/>
              <a:t> - 1912</a:t>
            </a:r>
          </a:p>
          <a:p>
            <a:r>
              <a:rPr lang="en-GB" sz="2800" dirty="0" err="1"/>
              <a:t>Bengrove</a:t>
            </a:r>
            <a:r>
              <a:rPr lang="en-GB" sz="2800" dirty="0"/>
              <a:t> - 1915</a:t>
            </a:r>
          </a:p>
          <a:p>
            <a:r>
              <a:rPr lang="en-GB" sz="2800" dirty="0" err="1"/>
              <a:t>Pilton</a:t>
            </a:r>
            <a:r>
              <a:rPr lang="en-GB" sz="2800" dirty="0"/>
              <a:t> - 1924</a:t>
            </a:r>
          </a:p>
          <a:p>
            <a:r>
              <a:rPr lang="en-GB" sz="2800" dirty="0"/>
              <a:t>Pelican - 1928</a:t>
            </a:r>
          </a:p>
          <a:p>
            <a:r>
              <a:rPr lang="en-GB" sz="2800" dirty="0" err="1"/>
              <a:t>Tafleburg</a:t>
            </a:r>
            <a:r>
              <a:rPr lang="en-GB" sz="2800" dirty="0"/>
              <a:t>, 1941</a:t>
            </a:r>
          </a:p>
          <a:p>
            <a:r>
              <a:rPr lang="en-GB" sz="2800" dirty="0"/>
              <a:t>Walter L M Russ – 1945</a:t>
            </a:r>
          </a:p>
        </p:txBody>
      </p:sp>
    </p:spTree>
    <p:extLst>
      <p:ext uri="{BB962C8B-B14F-4D97-AF65-F5344CB8AC3E}">
        <p14:creationId xmlns:p14="http://schemas.microsoft.com/office/powerpoint/2010/main" val="96928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792" y="467545"/>
            <a:ext cx="4067175" cy="57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08721" y="6588225"/>
            <a:ext cx="5112568" cy="1846660"/>
          </a:xfrm>
          <a:prstGeom prst="rect">
            <a:avLst/>
          </a:prstGeom>
          <a:noFill/>
        </p:spPr>
        <p:txBody>
          <a:bodyPr wrap="square" rtlCol="0">
            <a:spAutoFit/>
          </a:bodyPr>
          <a:lstStyle/>
          <a:p>
            <a:pPr algn="ctr"/>
            <a:r>
              <a:rPr lang="en-GB" sz="2800" dirty="0" smtClean="0"/>
              <a:t>A Maritime History of Somerset is edited by Adrian Webb.    There are 8 major contributors,  Brian Austin being one of them.</a:t>
            </a:r>
            <a:endParaRPr lang="en-GB" sz="2800" dirty="0"/>
          </a:p>
        </p:txBody>
      </p:sp>
    </p:spTree>
    <p:extLst>
      <p:ext uri="{BB962C8B-B14F-4D97-AF65-F5344CB8AC3E}">
        <p14:creationId xmlns:p14="http://schemas.microsoft.com/office/powerpoint/2010/main" val="98625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wner\Documents\1  WHS\Austin\Adrian Webb.jpg"/>
          <p:cNvPicPr>
            <a:picLocks noChangeAspect="1" noChangeArrowheads="1"/>
          </p:cNvPicPr>
          <p:nvPr/>
        </p:nvPicPr>
        <p:blipFill rotWithShape="1">
          <a:blip r:embed="rId2">
            <a:extLst>
              <a:ext uri="{28A0092B-C50C-407E-A947-70E740481C1C}">
                <a14:useLocalDpi xmlns:a14="http://schemas.microsoft.com/office/drawing/2010/main" val="0"/>
              </a:ext>
            </a:extLst>
          </a:blip>
          <a:srcRect r="14194"/>
          <a:stretch/>
        </p:blipFill>
        <p:spPr bwMode="auto">
          <a:xfrm>
            <a:off x="1988841" y="611561"/>
            <a:ext cx="3384376" cy="3944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4745" y="5004049"/>
            <a:ext cx="4896544" cy="2862322"/>
          </a:xfrm>
          <a:prstGeom prst="rect">
            <a:avLst/>
          </a:prstGeom>
          <a:noFill/>
        </p:spPr>
        <p:txBody>
          <a:bodyPr wrap="square" rtlCol="0">
            <a:spAutoFit/>
          </a:bodyPr>
          <a:lstStyle/>
          <a:p>
            <a:r>
              <a:rPr lang="en-GB" sz="2000" b="1" dirty="0" smtClean="0"/>
              <a:t>Adrian Webb has edited two volumes for the Somerset Record Society and is Somerset editor of </a:t>
            </a:r>
            <a:r>
              <a:rPr lang="en-GB" sz="2000" b="1" i="1" dirty="0" smtClean="0"/>
              <a:t>Somerset and Dorset Notes and Queries. </a:t>
            </a:r>
            <a:r>
              <a:rPr lang="en-GB" sz="2000" b="1" dirty="0" smtClean="0"/>
              <a:t>He serves as a trustee of the Somerset Archaeological and Natural History Society and as chairman of its publication committee.  In 2010, when the book was published he was studying for his PhD at the University of Exeter.</a:t>
            </a:r>
            <a:endParaRPr lang="en-GB" sz="2000" b="1" dirty="0"/>
          </a:p>
        </p:txBody>
      </p:sp>
    </p:spTree>
    <p:extLst>
      <p:ext uri="{BB962C8B-B14F-4D97-AF65-F5344CB8AC3E}">
        <p14:creationId xmlns:p14="http://schemas.microsoft.com/office/powerpoint/2010/main" val="28010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4664" y="395536"/>
            <a:ext cx="6172200" cy="1524000"/>
          </a:xfrm>
        </p:spPr>
        <p:txBody>
          <a:bodyPr/>
          <a:lstStyle/>
          <a:p>
            <a:r>
              <a:rPr lang="en-GB" dirty="0" smtClean="0"/>
              <a:t>Contact Details for Adrian</a:t>
            </a:r>
            <a:endParaRPr lang="en-GB" dirty="0"/>
          </a:p>
        </p:txBody>
      </p:sp>
      <p:sp>
        <p:nvSpPr>
          <p:cNvPr id="3" name="Text Placeholder 2"/>
          <p:cNvSpPr>
            <a:spLocks noGrp="1"/>
          </p:cNvSpPr>
          <p:nvPr>
            <p:ph type="body" idx="4294967295"/>
          </p:nvPr>
        </p:nvSpPr>
        <p:spPr>
          <a:xfrm>
            <a:off x="620688" y="1979712"/>
            <a:ext cx="5829300" cy="2360291"/>
          </a:xfrm>
        </p:spPr>
        <p:txBody>
          <a:bodyPr>
            <a:normAutofit fontScale="25000" lnSpcReduction="20000"/>
          </a:bodyPr>
          <a:lstStyle/>
          <a:p>
            <a:r>
              <a:rPr lang="en-GB" sz="5900" dirty="0"/>
              <a:t> </a:t>
            </a:r>
            <a:r>
              <a:rPr lang="en-GB" sz="12800" dirty="0"/>
              <a:t>www.somersethistory.com</a:t>
            </a:r>
          </a:p>
          <a:p>
            <a:endParaRPr lang="en-GB" sz="12800" dirty="0"/>
          </a:p>
          <a:p>
            <a:r>
              <a:rPr lang="en-GB" sz="12800" dirty="0"/>
              <a:t>Also </a:t>
            </a:r>
            <a:r>
              <a:rPr lang="en-GB" sz="12800" dirty="0" smtClean="0"/>
              <a:t>Adrian’s</a:t>
            </a:r>
            <a:r>
              <a:rPr lang="en-GB" sz="12800" dirty="0" smtClean="0"/>
              <a:t> </a:t>
            </a:r>
            <a:r>
              <a:rPr lang="en-GB" sz="12800" dirty="0"/>
              <a:t>Facebook page about Somerset maps and charts - </a:t>
            </a:r>
          </a:p>
          <a:p>
            <a:r>
              <a:rPr lang="en-GB" sz="12800" dirty="0"/>
              <a:t>www.facebook.com/somersetmapsandcharts/</a:t>
            </a:r>
          </a:p>
          <a:p>
            <a:endParaRPr lang="en-GB" sz="12800" dirty="0"/>
          </a:p>
          <a:p>
            <a:r>
              <a:rPr lang="en-GB" sz="12800" dirty="0"/>
              <a:t>And, finally</a:t>
            </a:r>
            <a:r>
              <a:rPr lang="en-GB" sz="12800"/>
              <a:t>, </a:t>
            </a:r>
            <a:r>
              <a:rPr lang="en-GB" sz="12800" smtClean="0"/>
              <a:t>he edits </a:t>
            </a:r>
            <a:r>
              <a:rPr lang="en-GB" sz="12800" dirty="0"/>
              <a:t>the Somerset section of Somerset &amp; Dorset Notes &amp; Queries that has been going since 1888 - </a:t>
            </a:r>
          </a:p>
          <a:p>
            <a:r>
              <a:rPr lang="en-GB" sz="12800" dirty="0"/>
              <a:t>www.sdnq.org.uk/</a:t>
            </a:r>
          </a:p>
          <a:p>
            <a:endParaRPr lang="en-GB" dirty="0"/>
          </a:p>
        </p:txBody>
      </p:sp>
    </p:spTree>
    <p:extLst>
      <p:ext uri="{BB962C8B-B14F-4D97-AF65-F5344CB8AC3E}">
        <p14:creationId xmlns:p14="http://schemas.microsoft.com/office/powerpoint/2010/main" val="152246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18" y="467545"/>
            <a:ext cx="4303713"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0689" y="6876258"/>
            <a:ext cx="5472608" cy="1384995"/>
          </a:xfrm>
          <a:prstGeom prst="rect">
            <a:avLst/>
          </a:prstGeom>
          <a:noFill/>
        </p:spPr>
        <p:txBody>
          <a:bodyPr wrap="square" rtlCol="0">
            <a:spAutoFit/>
          </a:bodyPr>
          <a:lstStyle/>
          <a:p>
            <a:pPr algn="ctr"/>
            <a:r>
              <a:rPr lang="en-GB" sz="2800" dirty="0" smtClean="0"/>
              <a:t>Volume 2 is of special interest because it concentrates upon Travel and Tourism.</a:t>
            </a:r>
            <a:endParaRPr lang="en-GB" sz="2800" dirty="0"/>
          </a:p>
        </p:txBody>
      </p:sp>
    </p:spTree>
    <p:extLst>
      <p:ext uri="{BB962C8B-B14F-4D97-AF65-F5344CB8AC3E}">
        <p14:creationId xmlns:p14="http://schemas.microsoft.com/office/powerpoint/2010/main" val="1896119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181"/>
          <a:stretch/>
        </p:blipFill>
        <p:spPr bwMode="auto">
          <a:xfrm>
            <a:off x="332656" y="251521"/>
            <a:ext cx="6238074" cy="713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2656" y="7596337"/>
            <a:ext cx="6238074" cy="1200329"/>
          </a:xfrm>
          <a:prstGeom prst="rect">
            <a:avLst/>
          </a:prstGeom>
          <a:noFill/>
        </p:spPr>
        <p:txBody>
          <a:bodyPr wrap="square" rtlCol="0">
            <a:spAutoFit/>
          </a:bodyPr>
          <a:lstStyle/>
          <a:p>
            <a:r>
              <a:rPr lang="en-GB" sz="2400" dirty="0" smtClean="0"/>
              <a:t>Undated map showing a proposed canal to join the Bristol Channel to the English Channel.  Bridgwater to Seaton!</a:t>
            </a:r>
            <a:endParaRPr lang="en-GB" sz="2400" dirty="0"/>
          </a:p>
        </p:txBody>
      </p:sp>
    </p:spTree>
    <p:extLst>
      <p:ext uri="{BB962C8B-B14F-4D97-AF65-F5344CB8AC3E}">
        <p14:creationId xmlns:p14="http://schemas.microsoft.com/office/powerpoint/2010/main" val="157834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56" y="0"/>
            <a:ext cx="6172200" cy="1187624"/>
          </a:xfrm>
        </p:spPr>
        <p:txBody>
          <a:bodyPr/>
          <a:lstStyle/>
          <a:p>
            <a:r>
              <a:rPr lang="en-GB" dirty="0" err="1" smtClean="0"/>
              <a:t>Aust</a:t>
            </a:r>
            <a:r>
              <a:rPr lang="en-GB" dirty="0" smtClean="0"/>
              <a:t> Ferry Crossing</a:t>
            </a:r>
            <a:endParaRPr lang="en-GB" dirty="0"/>
          </a:p>
        </p:txBody>
      </p:sp>
      <p:sp>
        <p:nvSpPr>
          <p:cNvPr id="3" name="TextBox 2"/>
          <p:cNvSpPr txBox="1"/>
          <p:nvPr/>
        </p:nvSpPr>
        <p:spPr>
          <a:xfrm>
            <a:off x="980728" y="1115618"/>
            <a:ext cx="5184576" cy="7786747"/>
          </a:xfrm>
          <a:prstGeom prst="rect">
            <a:avLst/>
          </a:prstGeom>
          <a:noFill/>
        </p:spPr>
        <p:txBody>
          <a:bodyPr wrap="square" rtlCol="0">
            <a:spAutoFit/>
          </a:bodyPr>
          <a:lstStyle/>
          <a:p>
            <a:r>
              <a:rPr lang="en-GB" sz="2000" b="1" dirty="0"/>
              <a:t>The Severn Estuary's </a:t>
            </a:r>
            <a:r>
              <a:rPr lang="en-GB" sz="2000" b="1" dirty="0" err="1"/>
              <a:t>Aust</a:t>
            </a:r>
            <a:r>
              <a:rPr lang="en-GB" sz="2000" b="1" dirty="0"/>
              <a:t> Ferry remembered 50 years </a:t>
            </a:r>
            <a:r>
              <a:rPr lang="en-GB" sz="2000" b="1" dirty="0" smtClean="0"/>
              <a:t>on - 2016</a:t>
            </a:r>
            <a:endParaRPr lang="en-GB" sz="2000" b="1" dirty="0"/>
          </a:p>
          <a:p>
            <a:endParaRPr lang="en-GB" sz="2000" b="1" dirty="0"/>
          </a:p>
          <a:p>
            <a:r>
              <a:rPr lang="en-GB" sz="2000" b="1" dirty="0" smtClean="0"/>
              <a:t>Fifty </a:t>
            </a:r>
            <a:r>
              <a:rPr lang="en-GB" sz="2000" b="1" dirty="0"/>
              <a:t>years after its closure, the </a:t>
            </a:r>
            <a:r>
              <a:rPr lang="en-GB" sz="2000" b="1" dirty="0" err="1"/>
              <a:t>Aust</a:t>
            </a:r>
            <a:r>
              <a:rPr lang="en-GB" sz="2000" b="1" dirty="0"/>
              <a:t> Ferry </a:t>
            </a:r>
            <a:r>
              <a:rPr lang="en-GB" sz="2000" b="1" dirty="0" smtClean="0"/>
              <a:t>was </a:t>
            </a:r>
            <a:r>
              <a:rPr lang="en-GB" sz="2000" b="1" dirty="0"/>
              <a:t>remembered in a special film </a:t>
            </a:r>
            <a:r>
              <a:rPr lang="en-GB" sz="2000" b="1" dirty="0" smtClean="0"/>
              <a:t> </a:t>
            </a:r>
            <a:r>
              <a:rPr lang="en-GB" sz="2000" b="1" dirty="0"/>
              <a:t>broadcast on BBC One.</a:t>
            </a:r>
          </a:p>
          <a:p>
            <a:endParaRPr lang="en-GB" sz="2000" b="1" dirty="0"/>
          </a:p>
          <a:p>
            <a:r>
              <a:rPr lang="en-GB" sz="2000" b="1" dirty="0"/>
              <a:t>The ferry was once the only way to cross the Severn Estuary by car - so avoiding a two-and-a-half hour detour by road.</a:t>
            </a:r>
          </a:p>
          <a:p>
            <a:endParaRPr lang="en-GB" sz="2000" b="1" dirty="0"/>
          </a:p>
          <a:p>
            <a:r>
              <a:rPr lang="en-GB" sz="2000" b="1" dirty="0"/>
              <a:t>During its lifetime it carried some 500,000 vehicles across the estuary for the princely sum of 30 to 63 pence.</a:t>
            </a:r>
          </a:p>
          <a:p>
            <a:endParaRPr lang="en-GB" sz="2000" b="1" dirty="0"/>
          </a:p>
          <a:p>
            <a:r>
              <a:rPr lang="en-GB" sz="2000" b="1" dirty="0"/>
              <a:t>The service ended in 1966 - the day before the Severn Bridge was opened.</a:t>
            </a:r>
          </a:p>
          <a:p>
            <a:endParaRPr lang="en-GB" sz="2000" b="1" dirty="0"/>
          </a:p>
          <a:p>
            <a:r>
              <a:rPr lang="en-GB" sz="2000" b="1" dirty="0"/>
              <a:t>The programme </a:t>
            </a:r>
            <a:r>
              <a:rPr lang="en-GB" sz="2000" b="1" dirty="0" smtClean="0"/>
              <a:t>was </a:t>
            </a:r>
            <a:r>
              <a:rPr lang="en-GB" sz="2000" b="1" dirty="0"/>
              <a:t>broadcast on Inside Out West on Monday 10 October </a:t>
            </a:r>
            <a:r>
              <a:rPr lang="en-GB" sz="2000" b="1" dirty="0" smtClean="0"/>
              <a:t>2016 at </a:t>
            </a:r>
            <a:r>
              <a:rPr lang="en-GB" sz="2000" b="1" dirty="0"/>
              <a:t>19:30 BST</a:t>
            </a:r>
          </a:p>
          <a:p>
            <a:endParaRPr lang="en-GB" sz="2000" b="1" dirty="0"/>
          </a:p>
          <a:p>
            <a:r>
              <a:rPr lang="en-GB" sz="2000" b="1" dirty="0"/>
              <a:t>Subsection</a:t>
            </a:r>
          </a:p>
          <a:p>
            <a:r>
              <a:rPr lang="en-GB" sz="2000" b="1" dirty="0"/>
              <a:t>Bristol</a:t>
            </a:r>
          </a:p>
          <a:p>
            <a:r>
              <a:rPr lang="en-GB" sz="2000" b="1" dirty="0"/>
              <a:t>Published</a:t>
            </a:r>
          </a:p>
          <a:p>
            <a:r>
              <a:rPr lang="en-GB" sz="2000" b="1" dirty="0"/>
              <a:t>10 October 2016</a:t>
            </a:r>
          </a:p>
        </p:txBody>
      </p:sp>
    </p:spTree>
    <p:extLst>
      <p:ext uri="{BB962C8B-B14F-4D97-AF65-F5344CB8AC3E}">
        <p14:creationId xmlns:p14="http://schemas.microsoft.com/office/powerpoint/2010/main" val="1327820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Aust</a:t>
            </a:r>
            <a:r>
              <a:rPr lang="en-GB" dirty="0" smtClean="0"/>
              <a:t> Ferry Crossing 1950s</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81" y="2339752"/>
            <a:ext cx="612068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14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79512"/>
            <a:ext cx="6172200" cy="1710672"/>
          </a:xfrm>
        </p:spPr>
        <p:txBody>
          <a:bodyPr>
            <a:normAutofit fontScale="90000"/>
          </a:bodyPr>
          <a:lstStyle/>
          <a:p>
            <a:r>
              <a:rPr lang="en-GB" b="1" dirty="0" smtClean="0">
                <a:solidFill>
                  <a:srgbClr val="FF0000"/>
                </a:solidFill>
              </a:rPr>
              <a:t>Great Britain </a:t>
            </a:r>
            <a:r>
              <a:rPr lang="en-GB" dirty="0" smtClean="0"/>
              <a:t>is the name of the main island of the </a:t>
            </a:r>
            <a:r>
              <a:rPr lang="en-GB" b="1" dirty="0" smtClean="0">
                <a:solidFill>
                  <a:srgbClr val="00B0F0"/>
                </a:solidFill>
              </a:rPr>
              <a:t>British Isles.</a:t>
            </a:r>
            <a:endParaRPr lang="en-GB" b="1" dirty="0">
              <a:solidFill>
                <a:srgbClr val="00B0F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785" y="2123728"/>
            <a:ext cx="4520630" cy="672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12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96" y="395537"/>
            <a:ext cx="56388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3167065"/>
            <a:ext cx="5681003" cy="298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8825" y="6516218"/>
            <a:ext cx="5681003" cy="646331"/>
          </a:xfrm>
          <a:prstGeom prst="rect">
            <a:avLst/>
          </a:prstGeom>
          <a:noFill/>
        </p:spPr>
        <p:txBody>
          <a:bodyPr wrap="square" rtlCol="0">
            <a:spAutoFit/>
          </a:bodyPr>
          <a:lstStyle/>
          <a:p>
            <a:pPr algn="ctr"/>
            <a:r>
              <a:rPr lang="en-GB" sz="3600" dirty="0" smtClean="0"/>
              <a:t>Our two Severn Bridges</a:t>
            </a:r>
            <a:endParaRPr lang="en-GB" sz="3600" dirty="0"/>
          </a:p>
        </p:txBody>
      </p:sp>
    </p:spTree>
    <p:extLst>
      <p:ext uri="{BB962C8B-B14F-4D97-AF65-F5344CB8AC3E}">
        <p14:creationId xmlns:p14="http://schemas.microsoft.com/office/powerpoint/2010/main" val="1091295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80" y="474346"/>
            <a:ext cx="3109766" cy="38816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1" y="4572000"/>
            <a:ext cx="5857264" cy="35283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9080" y="474345"/>
            <a:ext cx="2256864" cy="3539431"/>
          </a:xfrm>
          <a:prstGeom prst="rect">
            <a:avLst/>
          </a:prstGeom>
          <a:noFill/>
        </p:spPr>
        <p:txBody>
          <a:bodyPr wrap="square" rtlCol="0">
            <a:spAutoFit/>
          </a:bodyPr>
          <a:lstStyle/>
          <a:p>
            <a:r>
              <a:rPr lang="en-GB" sz="3200" dirty="0" smtClean="0"/>
              <a:t>Flat Holm and Steep Holm</a:t>
            </a:r>
          </a:p>
          <a:p>
            <a:endParaRPr lang="en-GB" sz="3200" dirty="0"/>
          </a:p>
          <a:p>
            <a:r>
              <a:rPr lang="en-GB" sz="3200" dirty="0" smtClean="0"/>
              <a:t>Little pals in the Severn Sea</a:t>
            </a:r>
            <a:endParaRPr lang="en-GB" sz="3200" dirty="0"/>
          </a:p>
        </p:txBody>
      </p:sp>
    </p:spTree>
    <p:extLst>
      <p:ext uri="{BB962C8B-B14F-4D97-AF65-F5344CB8AC3E}">
        <p14:creationId xmlns:p14="http://schemas.microsoft.com/office/powerpoint/2010/main" val="1649302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Flat Holm</a:t>
            </a:r>
            <a:endParaRPr lang="en-GB"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50" y="2005013"/>
            <a:ext cx="6336704" cy="4583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21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Steep Holm</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37" y="2339752"/>
            <a:ext cx="662473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16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89" y="358975"/>
            <a:ext cx="598250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80" y="3707904"/>
            <a:ext cx="318776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786" y="6346552"/>
            <a:ext cx="4266411" cy="24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111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52" y="323528"/>
            <a:ext cx="4235324" cy="291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53" y="3995937"/>
            <a:ext cx="6245023" cy="416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999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86" y="323528"/>
            <a:ext cx="6074014" cy="399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8386" y="4716016"/>
            <a:ext cx="6074014" cy="3785652"/>
          </a:xfrm>
          <a:prstGeom prst="rect">
            <a:avLst/>
          </a:prstGeom>
          <a:noFill/>
        </p:spPr>
        <p:txBody>
          <a:bodyPr wrap="square" rtlCol="0">
            <a:spAutoFit/>
          </a:bodyPr>
          <a:lstStyle/>
          <a:p>
            <a:r>
              <a:rPr lang="en-GB" sz="2400" b="1" dirty="0" smtClean="0"/>
              <a:t>So, just to round things off:</a:t>
            </a:r>
          </a:p>
          <a:p>
            <a:r>
              <a:rPr lang="en-GB" sz="2400" b="1" dirty="0" smtClean="0"/>
              <a:t>We live on the happy smile of the 10</a:t>
            </a:r>
            <a:r>
              <a:rPr lang="en-GB" sz="2400" b="1" baseline="30000" dirty="0" smtClean="0"/>
              <a:t>th</a:t>
            </a:r>
            <a:r>
              <a:rPr lang="en-GB" sz="2400" b="1" dirty="0" smtClean="0"/>
              <a:t> biggest island on our lovely little planet and this deserves a farewell limerick.</a:t>
            </a:r>
          </a:p>
          <a:p>
            <a:endParaRPr lang="en-GB" sz="2400" b="1" dirty="0"/>
          </a:p>
          <a:p>
            <a:r>
              <a:rPr lang="en-GB" sz="2400" b="1" dirty="0" smtClean="0"/>
              <a:t>If you think you can sense </a:t>
            </a:r>
            <a:r>
              <a:rPr lang="en-GB" sz="2400" b="1" dirty="0" err="1" smtClean="0"/>
              <a:t>animosisty</a:t>
            </a:r>
            <a:r>
              <a:rPr lang="en-GB" sz="2400" b="1" dirty="0" smtClean="0"/>
              <a:t>,</a:t>
            </a:r>
          </a:p>
          <a:p>
            <a:r>
              <a:rPr lang="en-GB" sz="2400" b="1" dirty="0" smtClean="0"/>
              <a:t>Try to avoid an atrocity</a:t>
            </a:r>
          </a:p>
          <a:p>
            <a:r>
              <a:rPr lang="en-GB" sz="2400" b="1" dirty="0" smtClean="0"/>
              <a:t>On the SMILE we are nice</a:t>
            </a:r>
          </a:p>
          <a:p>
            <a:r>
              <a:rPr lang="en-GB" sz="2400" b="1" dirty="0" smtClean="0"/>
              <a:t>Just like sugar and spice</a:t>
            </a:r>
          </a:p>
          <a:p>
            <a:r>
              <a:rPr lang="en-GB" sz="2400" b="1" dirty="0" smtClean="0"/>
              <a:t>So we recommend GENEROCITY.</a:t>
            </a:r>
            <a:endParaRPr lang="en-GB" sz="2400" b="1" dirty="0"/>
          </a:p>
        </p:txBody>
      </p:sp>
    </p:spTree>
    <p:extLst>
      <p:ext uri="{BB962C8B-B14F-4D97-AF65-F5344CB8AC3E}">
        <p14:creationId xmlns:p14="http://schemas.microsoft.com/office/powerpoint/2010/main" val="276389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65456"/>
          </a:xfrm>
        </p:spPr>
        <p:txBody>
          <a:bodyPr>
            <a:normAutofit/>
          </a:bodyPr>
          <a:lstStyle/>
          <a:p>
            <a:r>
              <a:rPr lang="en-GB" dirty="0" smtClean="0"/>
              <a:t>The </a:t>
            </a:r>
            <a:r>
              <a:rPr lang="en-GB" dirty="0"/>
              <a:t>G</a:t>
            </a:r>
            <a:r>
              <a:rPr lang="en-GB" dirty="0" smtClean="0"/>
              <a:t>ulf Stream</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34" y="1331641"/>
            <a:ext cx="6624736" cy="502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6633" y="6522765"/>
            <a:ext cx="6624736" cy="2677656"/>
          </a:xfrm>
          <a:prstGeom prst="rect">
            <a:avLst/>
          </a:prstGeom>
          <a:noFill/>
        </p:spPr>
        <p:txBody>
          <a:bodyPr wrap="square" rtlCol="0">
            <a:spAutoFit/>
          </a:bodyPr>
          <a:lstStyle/>
          <a:p>
            <a:pPr algn="just"/>
            <a:r>
              <a:rPr lang="en-GB" sz="2400" dirty="0" smtClean="0"/>
              <a:t>The Gulf Stream, together with its northern extension towards Europe, the North Atlantic Drift, is a powerful, warm, and swift Atlantic ocean current that originates at the tip of Florida, and follows the eastern coastlines of the United States and Newfoundland before crossing the Atlantic Ocean.</a:t>
            </a:r>
            <a:endParaRPr lang="en-GB" sz="2400" dirty="0"/>
          </a:p>
        </p:txBody>
      </p:sp>
    </p:spTree>
    <p:extLst>
      <p:ext uri="{BB962C8B-B14F-4D97-AF65-F5344CB8AC3E}">
        <p14:creationId xmlns:p14="http://schemas.microsoft.com/office/powerpoint/2010/main" val="255189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Jet Streams</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94" y="1979714"/>
            <a:ext cx="6102491" cy="345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4994" y="5724130"/>
            <a:ext cx="6102491" cy="3108543"/>
          </a:xfrm>
          <a:prstGeom prst="rect">
            <a:avLst/>
          </a:prstGeom>
          <a:noFill/>
        </p:spPr>
        <p:txBody>
          <a:bodyPr wrap="square" rtlCol="0">
            <a:spAutoFit/>
          </a:bodyPr>
          <a:lstStyle/>
          <a:p>
            <a:pPr algn="just"/>
            <a:r>
              <a:rPr lang="en-GB" sz="2800" dirty="0" smtClean="0"/>
              <a:t>Britain is affected by both the north polar jet stream and the sub -tropical jet stream [shown above].  Both follow meandering paths and are major contributors to our wildly variable weather.</a:t>
            </a:r>
          </a:p>
          <a:p>
            <a:pPr algn="just"/>
            <a:endParaRPr lang="en-GB" sz="2800" dirty="0"/>
          </a:p>
        </p:txBody>
      </p:sp>
    </p:spTree>
    <p:extLst>
      <p:ext uri="{BB962C8B-B14F-4D97-AF65-F5344CB8AC3E}">
        <p14:creationId xmlns:p14="http://schemas.microsoft.com/office/powerpoint/2010/main" val="851659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sketch map of the smile</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41" y="1619672"/>
            <a:ext cx="655837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4704" y="6228185"/>
            <a:ext cx="5616624" cy="1200329"/>
          </a:xfrm>
          <a:prstGeom prst="rect">
            <a:avLst/>
          </a:prstGeom>
          <a:noFill/>
        </p:spPr>
        <p:txBody>
          <a:bodyPr wrap="square" rtlCol="0">
            <a:spAutoFit/>
          </a:bodyPr>
          <a:lstStyle/>
          <a:p>
            <a:pPr algn="just"/>
            <a:r>
              <a:rPr lang="en-GB" sz="2400" b="1" dirty="0" smtClean="0"/>
              <a:t>Question:  Where does the  Bristol Channel end and the Severn Estuary begin?</a:t>
            </a:r>
            <a:endParaRPr lang="en-GB" sz="2400" b="1" dirty="0"/>
          </a:p>
        </p:txBody>
      </p:sp>
    </p:spTree>
    <p:extLst>
      <p:ext uri="{BB962C8B-B14F-4D97-AF65-F5344CB8AC3E}">
        <p14:creationId xmlns:p14="http://schemas.microsoft.com/office/powerpoint/2010/main" val="1352259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964" y="539553"/>
            <a:ext cx="6165304" cy="55491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041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3701760"/>
          </a:xfrm>
        </p:spPr>
        <p:txBody>
          <a:bodyPr>
            <a:normAutofit fontScale="90000"/>
          </a:bodyPr>
          <a:lstStyle/>
          <a:p>
            <a:r>
              <a:rPr lang="en-GB" dirty="0" smtClean="0"/>
              <a:t>Australia is the major land mass in Australasia, often referred to as a continent.  However it is not joined to any other land above water level, so it is also an island</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3" y="4189070"/>
            <a:ext cx="5949491" cy="478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03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Greenland.  Well is it green?</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9" y="2123728"/>
            <a:ext cx="4297363"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065" y="4603625"/>
            <a:ext cx="2632571" cy="4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218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565" y="1475656"/>
            <a:ext cx="3000821" cy="269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75" y="3923928"/>
            <a:ext cx="3304247"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40" y="179512"/>
            <a:ext cx="378317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155" y="6372200"/>
            <a:ext cx="3242480" cy="24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610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1864</TotalTime>
  <Words>771</Words>
  <Application>Microsoft Office PowerPoint</Application>
  <PresentationFormat>On-screen Show (4:3)</PresentationFormat>
  <Paragraphs>82</Paragraphs>
  <Slides>26</Slides>
  <Notes>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Living on the Smile</vt:lpstr>
      <vt:lpstr>Great Britain is the name of the main island of the British Isles.</vt:lpstr>
      <vt:lpstr>The Gulf Stream</vt:lpstr>
      <vt:lpstr>The Jet Streams</vt:lpstr>
      <vt:lpstr>A sketch map of the smile</vt:lpstr>
      <vt:lpstr>PowerPoint Presentation</vt:lpstr>
      <vt:lpstr>Australia is the major land mass in Australasia, often referred to as a continent.  However it is not joined to any other land above water level, so it is also an island</vt:lpstr>
      <vt:lpstr>Greenland.  Well is it green?</vt:lpstr>
      <vt:lpstr>PowerPoint Presentation</vt:lpstr>
      <vt:lpstr>PowerPoint Presentation</vt:lpstr>
      <vt:lpstr>PowerPoint Presentation</vt:lpstr>
      <vt:lpstr>Shipwrecks in the Bristol Channel</vt:lpstr>
      <vt:lpstr>PowerPoint Presentation</vt:lpstr>
      <vt:lpstr>PowerPoint Presentation</vt:lpstr>
      <vt:lpstr>Contact Details for Adrian</vt:lpstr>
      <vt:lpstr>PowerPoint Presentation</vt:lpstr>
      <vt:lpstr>PowerPoint Presentation</vt:lpstr>
      <vt:lpstr>Aust Ferry Crossing</vt:lpstr>
      <vt:lpstr>Aust Ferry Crossing 1950s</vt:lpstr>
      <vt:lpstr>PowerPoint Presentation</vt:lpstr>
      <vt:lpstr>PowerPoint Presentation</vt:lpstr>
      <vt:lpstr>Flat Holm</vt:lpstr>
      <vt:lpstr>Steep Holm</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on the Smile</dc:title>
  <dc:creator>Windows User</dc:creator>
  <cp:lastModifiedBy>Windows User</cp:lastModifiedBy>
  <cp:revision>36</cp:revision>
  <dcterms:created xsi:type="dcterms:W3CDTF">2022-07-11T15:49:06Z</dcterms:created>
  <dcterms:modified xsi:type="dcterms:W3CDTF">2024-02-01T09:48:39Z</dcterms:modified>
</cp:coreProperties>
</file>