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9" r:id="rId3"/>
    <p:sldId id="260" r:id="rId4"/>
    <p:sldId id="261" r:id="rId5"/>
    <p:sldId id="262" r:id="rId6"/>
    <p:sldId id="263" r:id="rId7"/>
    <p:sldId id="264" r:id="rId8"/>
    <p:sldId id="265" r:id="rId9"/>
    <p:sldId id="258" r:id="rId10"/>
    <p:sldId id="257"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0388D-051C-433D-A434-6C72D1D5FE93}" type="datetimeFigureOut">
              <a:rPr lang="en-GB" smtClean="0"/>
              <a:t>01/02/2024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D94CA-8FE4-40E2-B14A-5EB72823FB04}" type="slidenum">
              <a:rPr lang="en-GB" smtClean="0"/>
              <a:t>‹#›</a:t>
            </a:fld>
            <a:endParaRPr lang="en-GB"/>
          </a:p>
        </p:txBody>
      </p:sp>
    </p:spTree>
    <p:extLst>
      <p:ext uri="{BB962C8B-B14F-4D97-AF65-F5344CB8AC3E}">
        <p14:creationId xmlns:p14="http://schemas.microsoft.com/office/powerpoint/2010/main" val="67594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Packet was built in 1801, but by whom?</a:t>
            </a:r>
            <a:endParaRPr lang="en-GB" dirty="0"/>
          </a:p>
        </p:txBody>
      </p:sp>
      <p:sp>
        <p:nvSpPr>
          <p:cNvPr id="4" name="Slide Number Placeholder 3"/>
          <p:cNvSpPr>
            <a:spLocks noGrp="1"/>
          </p:cNvSpPr>
          <p:nvPr>
            <p:ph type="sldNum" sz="quarter" idx="10"/>
          </p:nvPr>
        </p:nvSpPr>
        <p:spPr/>
        <p:txBody>
          <a:bodyPr/>
          <a:lstStyle/>
          <a:p>
            <a:fld id="{902D94CA-8FE4-40E2-B14A-5EB72823FB04}" type="slidenum">
              <a:rPr lang="en-GB" smtClean="0"/>
              <a:t>2</a:t>
            </a:fld>
            <a:endParaRPr lang="en-GB"/>
          </a:p>
        </p:txBody>
      </p:sp>
    </p:spTree>
    <p:extLst>
      <p:ext uri="{BB962C8B-B14F-4D97-AF65-F5344CB8AC3E}">
        <p14:creationId xmlns:p14="http://schemas.microsoft.com/office/powerpoint/2010/main" val="80794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Sailing Vessel but no more information.  Sailing from Newport, south Wales</a:t>
            </a:r>
            <a:r>
              <a:rPr lang="en-GB" baseline="0" dirty="0" smtClean="0"/>
              <a:t> to Wexford in Ireland</a:t>
            </a:r>
            <a:endParaRPr lang="en-GB" dirty="0"/>
          </a:p>
        </p:txBody>
      </p:sp>
      <p:sp>
        <p:nvSpPr>
          <p:cNvPr id="4" name="Slide Number Placeholder 3"/>
          <p:cNvSpPr>
            <a:spLocks noGrp="1"/>
          </p:cNvSpPr>
          <p:nvPr>
            <p:ph type="sldNum" sz="quarter" idx="10"/>
          </p:nvPr>
        </p:nvSpPr>
        <p:spPr/>
        <p:txBody>
          <a:bodyPr/>
          <a:lstStyle/>
          <a:p>
            <a:fld id="{902D94CA-8FE4-40E2-B14A-5EB72823FB04}" type="slidenum">
              <a:rPr lang="en-GB" smtClean="0"/>
              <a:t>4</a:t>
            </a:fld>
            <a:endParaRPr lang="en-GB"/>
          </a:p>
        </p:txBody>
      </p:sp>
    </p:spTree>
    <p:extLst>
      <p:ext uri="{BB962C8B-B14F-4D97-AF65-F5344CB8AC3E}">
        <p14:creationId xmlns:p14="http://schemas.microsoft.com/office/powerpoint/2010/main" val="295039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2D94CA-8FE4-40E2-B14A-5EB72823FB04}" type="slidenum">
              <a:rPr lang="en-GB" smtClean="0"/>
              <a:t>10</a:t>
            </a:fld>
            <a:endParaRPr lang="en-GB"/>
          </a:p>
        </p:txBody>
      </p:sp>
    </p:spTree>
    <p:extLst>
      <p:ext uri="{BB962C8B-B14F-4D97-AF65-F5344CB8AC3E}">
        <p14:creationId xmlns:p14="http://schemas.microsoft.com/office/powerpoint/2010/main" val="719421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ACEF68-A1D5-473C-8EFF-82EEDB261077}" type="datetimeFigureOut">
              <a:rPr lang="en-GB" smtClean="0"/>
              <a:t>01/02/2024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BF6C069-BF07-43A6-8F7F-5E815B78267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BF6C069-BF07-43A6-8F7F-5E815B78267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BF6C069-BF07-43A6-8F7F-5E815B78267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BF6C069-BF07-43A6-8F7F-5E815B782673}"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ABF6C069-BF07-43A6-8F7F-5E815B782673}"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BF6C069-BF07-43A6-8F7F-5E815B782673}"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ABF6C069-BF07-43A6-8F7F-5E815B7826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ABF6C069-BF07-43A6-8F7F-5E815B782673}"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5ACEF68-A1D5-473C-8EFF-82EEDB261077}" type="datetimeFigureOut">
              <a:rPr lang="en-GB" smtClean="0"/>
              <a:t>01/02/2024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ABF6C069-BF07-43A6-8F7F-5E815B78267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5ACEF68-A1D5-473C-8EFF-82EEDB261077}" type="datetimeFigureOut">
              <a:rPr lang="en-GB" smtClean="0"/>
              <a:t>01/02/2024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ABF6C069-BF07-43A6-8F7F-5E815B7826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5ACEF68-A1D5-473C-8EFF-82EEDB261077}" type="datetimeFigureOut">
              <a:rPr lang="en-GB" smtClean="0"/>
              <a:t>01/02/2024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BF6C069-BF07-43A6-8F7F-5E815B782673}"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5ACEF68-A1D5-473C-8EFF-82EEDB261077}" type="datetimeFigureOut">
              <a:rPr lang="en-GB" smtClean="0"/>
              <a:t>01/02/2024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BF6C069-BF07-43A6-8F7F-5E815B78267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Bristol Channel Wrecks</a:t>
            </a:r>
            <a:endParaRPr lang="en-GB" dirty="0"/>
          </a:p>
        </p:txBody>
      </p:sp>
      <p:sp>
        <p:nvSpPr>
          <p:cNvPr id="3" name="Subtitle 2"/>
          <p:cNvSpPr>
            <a:spLocks noGrp="1"/>
          </p:cNvSpPr>
          <p:nvPr>
            <p:ph type="subTitle" idx="1"/>
          </p:nvPr>
        </p:nvSpPr>
        <p:spPr/>
        <p:txBody>
          <a:bodyPr/>
          <a:lstStyle/>
          <a:p>
            <a:r>
              <a:rPr lang="en-GB" dirty="0" smtClean="0"/>
              <a:t>The Severn Estuary and the Severn Sea</a:t>
            </a:r>
            <a:endParaRPr lang="en-GB" dirty="0"/>
          </a:p>
        </p:txBody>
      </p:sp>
    </p:spTree>
    <p:extLst>
      <p:ext uri="{BB962C8B-B14F-4D97-AF65-F5344CB8AC3E}">
        <p14:creationId xmlns:p14="http://schemas.microsoft.com/office/powerpoint/2010/main" val="351123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Historic England confirmed that it was likely to be the steamship The Brunswick, which went down on Christmas Eve in 1900, claiming seven lives after being caught up in dense fog.</a:t>
            </a:r>
          </a:p>
          <a:p>
            <a:endParaRPr lang="en-GB" dirty="0"/>
          </a:p>
          <a:p>
            <a:r>
              <a:rPr lang="en-GB" dirty="0"/>
              <a:t>The discovery was only made by chance as the sand at the bottom of the channel moved to reveal the wreck.</a:t>
            </a:r>
          </a:p>
          <a:p>
            <a:endParaRPr lang="en-GB" dirty="0"/>
          </a:p>
          <a:p>
            <a:r>
              <a:rPr lang="en-GB" dirty="0"/>
              <a:t>A second survey found that the shifting sand and sediment at the bottom of the channel were already moving to cover the Brunswick back up again, preserving its secrets for years to come.</a:t>
            </a:r>
          </a:p>
        </p:txBody>
      </p:sp>
      <p:sp>
        <p:nvSpPr>
          <p:cNvPr id="3" name="Title 2"/>
          <p:cNvSpPr>
            <a:spLocks noGrp="1"/>
          </p:cNvSpPr>
          <p:nvPr>
            <p:ph type="title"/>
          </p:nvPr>
        </p:nvSpPr>
        <p:spPr/>
        <p:txBody>
          <a:bodyPr/>
          <a:lstStyle/>
          <a:p>
            <a:pPr algn="ctr"/>
            <a:r>
              <a:rPr lang="en-GB" dirty="0" smtClean="0"/>
              <a:t>Wreck of The Brunswick</a:t>
            </a:r>
            <a:endParaRPr lang="en-GB" dirty="0"/>
          </a:p>
        </p:txBody>
      </p:sp>
    </p:spTree>
    <p:extLst>
      <p:ext uri="{BB962C8B-B14F-4D97-AF65-F5344CB8AC3E}">
        <p14:creationId xmlns:p14="http://schemas.microsoft.com/office/powerpoint/2010/main" val="76250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err="1" smtClean="0"/>
              <a:t>Verajean</a:t>
            </a:r>
            <a:r>
              <a:rPr lang="en-GB" dirty="0" smtClean="0"/>
              <a:t> 1908</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515269"/>
            <a:ext cx="67818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85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endParaRPr lang="en-GB" sz="3300" dirty="0">
              <a:latin typeface="Calibri" pitchFamily="34" charset="0"/>
              <a:cs typeface="Calibri" pitchFamily="34" charset="0"/>
            </a:endParaRPr>
          </a:p>
          <a:p>
            <a:r>
              <a:rPr lang="en-GB" sz="3300" b="1" dirty="0" smtClean="0">
                <a:latin typeface="Calibri" pitchFamily="34" charset="0"/>
                <a:cs typeface="Calibri" pitchFamily="34" charset="0"/>
              </a:rPr>
              <a:t>The </a:t>
            </a:r>
            <a:r>
              <a:rPr lang="en-GB" sz="3300" b="1" dirty="0" err="1" smtClean="0">
                <a:latin typeface="Calibri" pitchFamily="34" charset="0"/>
                <a:cs typeface="Calibri" pitchFamily="34" charset="0"/>
              </a:rPr>
              <a:t>Verajean</a:t>
            </a:r>
            <a:r>
              <a:rPr lang="en-GB" sz="3300" b="1" dirty="0" smtClean="0">
                <a:latin typeface="Calibri" pitchFamily="34" charset="0"/>
                <a:cs typeface="Calibri" pitchFamily="34" charset="0"/>
              </a:rPr>
              <a:t>, a steel three </a:t>
            </a:r>
            <a:r>
              <a:rPr lang="en-GB" sz="3300" b="1" dirty="0" err="1" smtClean="0">
                <a:latin typeface="Calibri" pitchFamily="34" charset="0"/>
                <a:cs typeface="Calibri" pitchFamily="34" charset="0"/>
              </a:rPr>
              <a:t>masted</a:t>
            </a:r>
            <a:r>
              <a:rPr lang="en-GB" sz="3300" b="1" dirty="0" smtClean="0">
                <a:latin typeface="Calibri" pitchFamily="34" charset="0"/>
                <a:cs typeface="Calibri" pitchFamily="34" charset="0"/>
              </a:rPr>
              <a:t> sailing ship, foundered off </a:t>
            </a:r>
            <a:r>
              <a:rPr lang="en-GB" sz="3300" b="1" dirty="0" err="1" smtClean="0">
                <a:latin typeface="Calibri" pitchFamily="34" charset="0"/>
                <a:cs typeface="Calibri" pitchFamily="34" charset="0"/>
              </a:rPr>
              <a:t>Rhoose</a:t>
            </a:r>
            <a:r>
              <a:rPr lang="en-GB" sz="3300" b="1" dirty="0" smtClean="0">
                <a:latin typeface="Calibri" pitchFamily="34" charset="0"/>
                <a:cs typeface="Calibri" pitchFamily="34" charset="0"/>
              </a:rPr>
              <a:t> on 31st August 1908. </a:t>
            </a:r>
          </a:p>
          <a:p>
            <a:endParaRPr lang="en-GB" sz="3300" b="1" dirty="0" smtClean="0">
              <a:latin typeface="Calibri" pitchFamily="34" charset="0"/>
              <a:cs typeface="Calibri" pitchFamily="34" charset="0"/>
            </a:endParaRPr>
          </a:p>
          <a:p>
            <a:r>
              <a:rPr lang="en-GB" sz="3300" b="1" dirty="0" smtClean="0">
                <a:latin typeface="Calibri" pitchFamily="34" charset="0"/>
                <a:cs typeface="Calibri" pitchFamily="34" charset="0"/>
              </a:rPr>
              <a:t>The ship was stranded for a fortnight, and to lighten it, its cargo of coal bricks was unloaded onto the beach. Grateful residents filled their coal cellars with enough fuel for about two years.</a:t>
            </a:r>
          </a:p>
          <a:p>
            <a:endParaRPr lang="en-GB" sz="3300" b="1" dirty="0" smtClean="0">
              <a:latin typeface="Calibri" pitchFamily="34" charset="0"/>
              <a:cs typeface="Calibri" pitchFamily="34" charset="0"/>
            </a:endParaRPr>
          </a:p>
          <a:p>
            <a:r>
              <a:rPr lang="en-GB" sz="3300" b="1" dirty="0" smtClean="0">
                <a:latin typeface="Calibri" pitchFamily="34" charset="0"/>
                <a:cs typeface="Calibri" pitchFamily="34" charset="0"/>
              </a:rPr>
              <a:t>There are some photographs of the ship and  a transcript of the Cardiff wreck court hearing from Nov 6th 1908.          </a:t>
            </a:r>
          </a:p>
          <a:p>
            <a:endParaRPr lang="en-GB" sz="3300" b="1" dirty="0" smtClean="0">
              <a:latin typeface="Calibri" pitchFamily="34" charset="0"/>
              <a:cs typeface="Calibri" pitchFamily="34" charset="0"/>
            </a:endParaRPr>
          </a:p>
        </p:txBody>
      </p:sp>
      <p:sp>
        <p:nvSpPr>
          <p:cNvPr id="3" name="Title 2"/>
          <p:cNvSpPr>
            <a:spLocks noGrp="1"/>
          </p:cNvSpPr>
          <p:nvPr>
            <p:ph type="title"/>
          </p:nvPr>
        </p:nvSpPr>
        <p:spPr/>
        <p:txBody>
          <a:bodyPr/>
          <a:lstStyle/>
          <a:p>
            <a:pPr algn="ctr"/>
            <a:r>
              <a:rPr lang="en-GB" dirty="0" err="1" smtClean="0"/>
              <a:t>Verajean</a:t>
            </a:r>
            <a:r>
              <a:rPr lang="en-GB" dirty="0" smtClean="0"/>
              <a:t> at </a:t>
            </a:r>
            <a:r>
              <a:rPr lang="en-GB" dirty="0" err="1" smtClean="0"/>
              <a:t>Rhoose</a:t>
            </a:r>
            <a:endParaRPr lang="en-GB" dirty="0"/>
          </a:p>
        </p:txBody>
      </p:sp>
    </p:spTree>
    <p:extLst>
      <p:ext uri="{BB962C8B-B14F-4D97-AF65-F5344CB8AC3E}">
        <p14:creationId xmlns:p14="http://schemas.microsoft.com/office/powerpoint/2010/main" val="424384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9456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522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dirty="0" smtClean="0"/>
              <a:t>The </a:t>
            </a:r>
            <a:r>
              <a:rPr lang="en-GB" dirty="0" err="1" smtClean="0"/>
              <a:t>Cambo</a:t>
            </a:r>
            <a:r>
              <a:rPr lang="en-GB" dirty="0" smtClean="0"/>
              <a:t>, 1912 at Barry Docks</a:t>
            </a:r>
            <a:endParaRPr lang="en-GB" dirty="0"/>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757"/>
          <a:stretch/>
        </p:blipFill>
        <p:spPr bwMode="auto">
          <a:xfrm>
            <a:off x="1619672" y="3068960"/>
            <a:ext cx="6048672" cy="325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1196752"/>
            <a:ext cx="8208912" cy="1754326"/>
          </a:xfrm>
          <a:prstGeom prst="rect">
            <a:avLst/>
          </a:prstGeom>
          <a:noFill/>
        </p:spPr>
        <p:txBody>
          <a:bodyPr wrap="square" rtlCol="0">
            <a:spAutoFit/>
          </a:bodyPr>
          <a:lstStyle/>
          <a:p>
            <a:r>
              <a:rPr lang="en-GB" b="1" dirty="0" smtClean="0"/>
              <a:t>An image of The </a:t>
            </a:r>
            <a:r>
              <a:rPr lang="en-GB" b="1" dirty="0" err="1" smtClean="0"/>
              <a:t>Cambo</a:t>
            </a:r>
            <a:r>
              <a:rPr lang="en-GB" b="1" dirty="0" smtClean="0"/>
              <a:t> which sank at Barry in South Wales in 1912.</a:t>
            </a:r>
          </a:p>
          <a:p>
            <a:r>
              <a:rPr lang="en-GB" b="1" dirty="0" smtClean="0"/>
              <a:t> </a:t>
            </a:r>
          </a:p>
          <a:p>
            <a:r>
              <a:rPr lang="en-GB" b="1" dirty="0" smtClean="0"/>
              <a:t>Having hit the Eastern breakwater and run aground, she later caught fire and sank. </a:t>
            </a:r>
          </a:p>
          <a:p>
            <a:endParaRPr lang="en-GB" b="1" dirty="0"/>
          </a:p>
          <a:p>
            <a:r>
              <a:rPr lang="en-GB" b="1" dirty="0" smtClean="0"/>
              <a:t>The ship was later </a:t>
            </a:r>
            <a:r>
              <a:rPr lang="en-GB" b="1" dirty="0" err="1" smtClean="0"/>
              <a:t>refloated</a:t>
            </a:r>
            <a:r>
              <a:rPr lang="en-GB" b="1" dirty="0" smtClean="0"/>
              <a:t> and repaired at Barry Docks.</a:t>
            </a:r>
            <a:endParaRPr lang="en-GB" b="1" dirty="0"/>
          </a:p>
        </p:txBody>
      </p:sp>
    </p:spTree>
    <p:extLst>
      <p:ext uri="{BB962C8B-B14F-4D97-AF65-F5344CB8AC3E}">
        <p14:creationId xmlns:p14="http://schemas.microsoft.com/office/powerpoint/2010/main" val="207339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fontScale="77500" lnSpcReduction="20000"/>
          </a:bodyPr>
          <a:lstStyle/>
          <a:p>
            <a:r>
              <a:rPr lang="en-GB" sz="2400" dirty="0">
                <a:latin typeface="Calibri" pitchFamily="34" charset="0"/>
                <a:cs typeface="Calibri" pitchFamily="34" charset="0"/>
              </a:rPr>
              <a:t>THOUSANDS ON SHORE SEE SHIP BLOWN UP; British Collier </a:t>
            </a:r>
            <a:r>
              <a:rPr lang="en-GB" sz="2400" dirty="0" err="1">
                <a:latin typeface="Calibri" pitchFamily="34" charset="0"/>
                <a:cs typeface="Calibri" pitchFamily="34" charset="0"/>
              </a:rPr>
              <a:t>Bengrove</a:t>
            </a:r>
            <a:r>
              <a:rPr lang="en-GB" sz="2400" dirty="0">
                <a:latin typeface="Calibri" pitchFamily="34" charset="0"/>
                <a:cs typeface="Calibri" pitchFamily="34" charset="0"/>
              </a:rPr>
              <a:t> Is Sunk Without Warning In Bristol Channel</a:t>
            </a:r>
            <a:r>
              <a:rPr lang="en-GB" sz="2400" dirty="0" smtClean="0">
                <a:latin typeface="Calibri" pitchFamily="34" charset="0"/>
                <a:cs typeface="Calibri" pitchFamily="34" charset="0"/>
              </a:rPr>
              <a:t>. – New York Times</a:t>
            </a:r>
          </a:p>
          <a:p>
            <a:endParaRPr lang="en-GB" sz="2400" dirty="0" smtClean="0">
              <a:latin typeface="Calibri" pitchFamily="34" charset="0"/>
              <a:cs typeface="Calibri" pitchFamily="34" charset="0"/>
            </a:endParaRPr>
          </a:p>
          <a:p>
            <a:r>
              <a:rPr lang="en-GB" sz="2400" dirty="0">
                <a:latin typeface="Calibri" pitchFamily="34" charset="0"/>
                <a:cs typeface="Calibri" pitchFamily="34" charset="0"/>
              </a:rPr>
              <a:t>SS </a:t>
            </a:r>
            <a:r>
              <a:rPr lang="en-GB" sz="2400" dirty="0" err="1">
                <a:latin typeface="Calibri" pitchFamily="34" charset="0"/>
                <a:cs typeface="Calibri" pitchFamily="34" charset="0"/>
              </a:rPr>
              <a:t>Bengrove</a:t>
            </a:r>
            <a:r>
              <a:rPr lang="en-GB" sz="2400" dirty="0">
                <a:latin typeface="Calibri" pitchFamily="34" charset="0"/>
                <a:cs typeface="Calibri" pitchFamily="34" charset="0"/>
              </a:rPr>
              <a:t> was a steam-powered collier registered in Liverpool, England. Thousands of people on shore saw her explode and sink in the Bristol Channel on Sunday, 7 March 1915</a:t>
            </a:r>
            <a:r>
              <a:rPr lang="en-GB" sz="2400" dirty="0" smtClean="0">
                <a:latin typeface="Calibri" pitchFamily="34" charset="0"/>
                <a:cs typeface="Calibri" pitchFamily="34" charset="0"/>
              </a:rPr>
              <a:t>.</a:t>
            </a:r>
            <a:endParaRPr lang="en-GB" sz="2400" dirty="0">
              <a:latin typeface="Calibri" pitchFamily="34" charset="0"/>
              <a:cs typeface="Calibri" pitchFamily="34" charset="0"/>
            </a:endParaRPr>
          </a:p>
          <a:p>
            <a:endParaRPr lang="en-GB" sz="2400" dirty="0">
              <a:latin typeface="Calibri" pitchFamily="34" charset="0"/>
              <a:cs typeface="Calibri" pitchFamily="34" charset="0"/>
            </a:endParaRPr>
          </a:p>
          <a:p>
            <a:r>
              <a:rPr lang="en-GB" sz="2400" dirty="0">
                <a:latin typeface="Calibri" pitchFamily="34" charset="0"/>
                <a:cs typeface="Calibri" pitchFamily="34" charset="0"/>
              </a:rPr>
              <a:t>The ship left Barry at about 4:00 am under sealed orders and carrying a cargo of 5,000 tons of coal. </a:t>
            </a:r>
            <a:endParaRPr lang="en-GB" sz="2400" dirty="0" smtClean="0">
              <a:latin typeface="Calibri" pitchFamily="34" charset="0"/>
              <a:cs typeface="Calibri" pitchFamily="34" charset="0"/>
            </a:endParaRPr>
          </a:p>
          <a:p>
            <a:r>
              <a:rPr lang="en-GB" sz="2400" dirty="0" smtClean="0">
                <a:latin typeface="Calibri" pitchFamily="34" charset="0"/>
                <a:cs typeface="Calibri" pitchFamily="34" charset="0"/>
              </a:rPr>
              <a:t>Later </a:t>
            </a:r>
            <a:r>
              <a:rPr lang="en-GB" sz="2400" dirty="0">
                <a:latin typeface="Calibri" pitchFamily="34" charset="0"/>
                <a:cs typeface="Calibri" pitchFamily="34" charset="0"/>
              </a:rPr>
              <a:t>that day</a:t>
            </a:r>
            <a:r>
              <a:rPr lang="en-GB" sz="2400" dirty="0" smtClean="0">
                <a:latin typeface="Calibri" pitchFamily="34" charset="0"/>
                <a:cs typeface="Calibri" pitchFamily="34" charset="0"/>
              </a:rPr>
              <a:t>, </a:t>
            </a:r>
            <a:r>
              <a:rPr lang="en-GB" sz="2400" dirty="0">
                <a:latin typeface="Calibri" pitchFamily="34" charset="0"/>
                <a:cs typeface="Calibri" pitchFamily="34" charset="0"/>
              </a:rPr>
              <a:t>in the Bristol Channel, about five miles off the coast of </a:t>
            </a:r>
            <a:r>
              <a:rPr lang="en-GB" sz="2400" dirty="0" err="1">
                <a:latin typeface="Calibri" pitchFamily="34" charset="0"/>
                <a:cs typeface="Calibri" pitchFamily="34" charset="0"/>
              </a:rPr>
              <a:t>Ilfracombe</a:t>
            </a:r>
            <a:r>
              <a:rPr lang="en-GB" sz="2400" dirty="0">
                <a:latin typeface="Calibri" pitchFamily="34" charset="0"/>
                <a:cs typeface="Calibri" pitchFamily="34" charset="0"/>
              </a:rPr>
              <a:t>, an explosion occurred under the vessel amidships. </a:t>
            </a:r>
            <a:endParaRPr lang="en-GB" sz="2400" dirty="0" smtClean="0">
              <a:latin typeface="Calibri" pitchFamily="34" charset="0"/>
              <a:cs typeface="Calibri" pitchFamily="34" charset="0"/>
            </a:endParaRPr>
          </a:p>
          <a:p>
            <a:r>
              <a:rPr lang="en-GB" sz="2400" dirty="0" smtClean="0">
                <a:latin typeface="Calibri" pitchFamily="34" charset="0"/>
                <a:cs typeface="Calibri" pitchFamily="34" charset="0"/>
              </a:rPr>
              <a:t>The </a:t>
            </a:r>
            <a:r>
              <a:rPr lang="en-GB" sz="2400" dirty="0">
                <a:latin typeface="Calibri" pitchFamily="34" charset="0"/>
                <a:cs typeface="Calibri" pitchFamily="34" charset="0"/>
              </a:rPr>
              <a:t>ship's siren was activated and the crew entered the lifeboats. The siren was heard on shore and the </a:t>
            </a:r>
            <a:r>
              <a:rPr lang="en-GB" sz="2400" dirty="0" err="1">
                <a:latin typeface="Calibri" pitchFamily="34" charset="0"/>
                <a:cs typeface="Calibri" pitchFamily="34" charset="0"/>
              </a:rPr>
              <a:t>Ilfracombe</a:t>
            </a:r>
            <a:r>
              <a:rPr lang="en-GB" sz="2400" dirty="0">
                <a:latin typeface="Calibri" pitchFamily="34" charset="0"/>
                <a:cs typeface="Calibri" pitchFamily="34" charset="0"/>
              </a:rPr>
              <a:t> coast guard sent lifeboats to the area. </a:t>
            </a:r>
            <a:endParaRPr lang="en-GB" sz="2400" dirty="0" smtClean="0">
              <a:latin typeface="Calibri" pitchFamily="34" charset="0"/>
              <a:cs typeface="Calibri" pitchFamily="34" charset="0"/>
            </a:endParaRPr>
          </a:p>
          <a:p>
            <a:r>
              <a:rPr lang="en-GB" sz="2400" dirty="0" smtClean="0">
                <a:latin typeface="Calibri" pitchFamily="34" charset="0"/>
                <a:cs typeface="Calibri" pitchFamily="34" charset="0"/>
              </a:rPr>
              <a:t>There </a:t>
            </a:r>
            <a:r>
              <a:rPr lang="en-GB" sz="2400" dirty="0">
                <a:latin typeface="Calibri" pitchFamily="34" charset="0"/>
                <a:cs typeface="Calibri" pitchFamily="34" charset="0"/>
              </a:rPr>
              <a:t>were 21 other steamers in the area at the time of the explosion and six of them offered assistance to the foundering vessel. All 33 crew were saved and taken to </a:t>
            </a:r>
            <a:r>
              <a:rPr lang="en-GB" sz="2400" dirty="0" err="1">
                <a:latin typeface="Calibri" pitchFamily="34" charset="0"/>
                <a:cs typeface="Calibri" pitchFamily="34" charset="0"/>
              </a:rPr>
              <a:t>Ilfracombe</a:t>
            </a:r>
            <a:r>
              <a:rPr lang="en-GB" sz="2400" dirty="0">
                <a:latin typeface="Calibri" pitchFamily="34" charset="0"/>
                <a:cs typeface="Calibri" pitchFamily="34" charset="0"/>
              </a:rPr>
              <a:t> </a:t>
            </a:r>
            <a:r>
              <a:rPr lang="en-GB" sz="2400" dirty="0" smtClean="0">
                <a:latin typeface="Calibri" pitchFamily="34" charset="0"/>
                <a:cs typeface="Calibri" pitchFamily="34" charset="0"/>
              </a:rPr>
              <a:t>pier.</a:t>
            </a:r>
          </a:p>
          <a:p>
            <a:r>
              <a:rPr lang="en-GB" sz="2400" dirty="0" smtClean="0">
                <a:latin typeface="Calibri" pitchFamily="34" charset="0"/>
                <a:cs typeface="Calibri" pitchFamily="34" charset="0"/>
              </a:rPr>
              <a:t>Early </a:t>
            </a:r>
            <a:r>
              <a:rPr lang="en-GB" sz="2400" dirty="0">
                <a:latin typeface="Calibri" pitchFamily="34" charset="0"/>
                <a:cs typeface="Calibri" pitchFamily="34" charset="0"/>
              </a:rPr>
              <a:t>reports were unsure what had caused the explosion. There was speculation that the vessel had struck a mine or torpedo</a:t>
            </a:r>
            <a:r>
              <a:rPr lang="en-GB" sz="2400" dirty="0" smtClean="0">
                <a:latin typeface="Calibri" pitchFamily="34" charset="0"/>
                <a:cs typeface="Calibri" pitchFamily="34" charset="0"/>
              </a:rPr>
              <a:t>. </a:t>
            </a:r>
            <a:r>
              <a:rPr lang="en-GB" sz="2400" dirty="0">
                <a:latin typeface="Calibri" pitchFamily="34" charset="0"/>
                <a:cs typeface="Calibri" pitchFamily="34" charset="0"/>
              </a:rPr>
              <a:t>The cause was later determined to have been a torpedo fired from German U-boat U-20</a:t>
            </a:r>
            <a:r>
              <a:rPr lang="en-GB" sz="2400" dirty="0" smtClean="0">
                <a:latin typeface="Calibri" pitchFamily="34" charset="0"/>
                <a:cs typeface="Calibri" pitchFamily="34" charset="0"/>
              </a:rPr>
              <a:t>.</a:t>
            </a:r>
            <a:endParaRPr lang="en-GB" sz="2400" dirty="0">
              <a:latin typeface="Calibri" pitchFamily="34" charset="0"/>
              <a:cs typeface="Calibri" pitchFamily="34" charset="0"/>
            </a:endParaRPr>
          </a:p>
        </p:txBody>
      </p:sp>
      <p:sp>
        <p:nvSpPr>
          <p:cNvPr id="3" name="Title 2"/>
          <p:cNvSpPr>
            <a:spLocks noGrp="1"/>
          </p:cNvSpPr>
          <p:nvPr>
            <p:ph type="title"/>
          </p:nvPr>
        </p:nvSpPr>
        <p:spPr>
          <a:xfrm>
            <a:off x="457200" y="274638"/>
            <a:ext cx="8229600" cy="850106"/>
          </a:xfrm>
        </p:spPr>
        <p:txBody>
          <a:bodyPr/>
          <a:lstStyle/>
          <a:p>
            <a:pPr algn="ctr"/>
            <a:r>
              <a:rPr lang="en-GB" dirty="0" smtClean="0"/>
              <a:t>S </a:t>
            </a:r>
            <a:r>
              <a:rPr lang="en-GB" dirty="0" err="1" smtClean="0"/>
              <a:t>S</a:t>
            </a:r>
            <a:r>
              <a:rPr lang="en-GB" dirty="0" smtClean="0"/>
              <a:t> </a:t>
            </a:r>
            <a:r>
              <a:rPr lang="en-GB" dirty="0" err="1" smtClean="0"/>
              <a:t>Bengrove</a:t>
            </a:r>
            <a:r>
              <a:rPr lang="en-GB" dirty="0" smtClean="0"/>
              <a:t> 1915</a:t>
            </a:r>
            <a:endParaRPr lang="en-GB" dirty="0"/>
          </a:p>
        </p:txBody>
      </p:sp>
    </p:spTree>
    <p:extLst>
      <p:ext uri="{BB962C8B-B14F-4D97-AF65-F5344CB8AC3E}">
        <p14:creationId xmlns:p14="http://schemas.microsoft.com/office/powerpoint/2010/main" val="180588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err="1" smtClean="0"/>
              <a:t>Ilfracombe</a:t>
            </a:r>
            <a:r>
              <a:rPr lang="en-GB" dirty="0" smtClean="0"/>
              <a:t> Pier</a:t>
            </a:r>
            <a:endParaRPr lang="en-GB"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0099" y="1481138"/>
            <a:ext cx="7023801"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20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lnSpcReduction="10000"/>
          </a:bodyPr>
          <a:lstStyle/>
          <a:p>
            <a:r>
              <a:rPr lang="en-GB" dirty="0">
                <a:latin typeface="Calibri" pitchFamily="34" charset="0"/>
                <a:cs typeface="Calibri" pitchFamily="34" charset="0"/>
              </a:rPr>
              <a:t>The </a:t>
            </a:r>
            <a:r>
              <a:rPr lang="en-GB" dirty="0" err="1">
                <a:latin typeface="Calibri" pitchFamily="34" charset="0"/>
                <a:cs typeface="Calibri" pitchFamily="34" charset="0"/>
              </a:rPr>
              <a:t>Pilton</a:t>
            </a:r>
            <a:r>
              <a:rPr lang="en-GB" dirty="0">
                <a:latin typeface="Calibri" pitchFamily="34" charset="0"/>
                <a:cs typeface="Calibri" pitchFamily="34" charset="0"/>
              </a:rPr>
              <a:t> was a ship that ran aground on Sully Beach in 1924. </a:t>
            </a:r>
            <a:endParaRPr lang="en-GB" dirty="0" smtClean="0">
              <a:latin typeface="Calibri" pitchFamily="34" charset="0"/>
              <a:cs typeface="Calibri" pitchFamily="34" charset="0"/>
            </a:endParaRPr>
          </a:p>
          <a:p>
            <a:r>
              <a:rPr lang="en-GB" dirty="0" smtClean="0">
                <a:latin typeface="Calibri" pitchFamily="34" charset="0"/>
                <a:cs typeface="Calibri" pitchFamily="34" charset="0"/>
              </a:rPr>
              <a:t>Sully  </a:t>
            </a:r>
            <a:r>
              <a:rPr lang="en-GB" dirty="0">
                <a:latin typeface="Calibri" pitchFamily="34" charset="0"/>
                <a:cs typeface="Calibri" pitchFamily="34" charset="0"/>
              </a:rPr>
              <a:t>is a village </a:t>
            </a:r>
            <a:r>
              <a:rPr lang="en-GB" dirty="0" smtClean="0">
                <a:latin typeface="Calibri" pitchFamily="34" charset="0"/>
                <a:cs typeface="Calibri" pitchFamily="34" charset="0"/>
              </a:rPr>
              <a:t>in </a:t>
            </a:r>
            <a:r>
              <a:rPr lang="en-GB" dirty="0">
                <a:latin typeface="Calibri" pitchFamily="34" charset="0"/>
                <a:cs typeface="Calibri" pitchFamily="34" charset="0"/>
              </a:rPr>
              <a:t>the Vale of Glamorgan, Wales, lying on the northern coast of the Bristol Channel, midway between the towns of Penarth and Barry and 7 </a:t>
            </a:r>
            <a:r>
              <a:rPr lang="en-GB" dirty="0" smtClean="0">
                <a:latin typeface="Calibri" pitchFamily="34" charset="0"/>
                <a:cs typeface="Calibri" pitchFamily="34" charset="0"/>
              </a:rPr>
              <a:t>miles </a:t>
            </a:r>
            <a:r>
              <a:rPr lang="en-GB" dirty="0">
                <a:latin typeface="Calibri" pitchFamily="34" charset="0"/>
                <a:cs typeface="Calibri" pitchFamily="34" charset="0"/>
              </a:rPr>
              <a:t>southwest of the Welsh capital city of Cardiff</a:t>
            </a:r>
            <a:r>
              <a:rPr lang="en-GB" dirty="0" smtClean="0">
                <a:latin typeface="Calibri" pitchFamily="34" charset="0"/>
                <a:cs typeface="Calibri" pitchFamily="34" charset="0"/>
              </a:rPr>
              <a:t>.</a:t>
            </a:r>
          </a:p>
          <a:p>
            <a:endParaRPr lang="en-GB" dirty="0" smtClean="0">
              <a:latin typeface="Calibri" pitchFamily="34" charset="0"/>
              <a:cs typeface="Calibri" pitchFamily="34" charset="0"/>
            </a:endParaRPr>
          </a:p>
          <a:p>
            <a:r>
              <a:rPr lang="en-GB" dirty="0" smtClean="0">
                <a:latin typeface="Calibri" pitchFamily="34" charset="0"/>
                <a:cs typeface="Calibri" pitchFamily="34" charset="0"/>
              </a:rPr>
              <a:t>Owned </a:t>
            </a:r>
            <a:r>
              <a:rPr lang="en-GB" dirty="0">
                <a:latin typeface="Calibri" pitchFamily="34" charset="0"/>
                <a:cs typeface="Calibri" pitchFamily="34" charset="0"/>
              </a:rPr>
              <a:t>by WJ </a:t>
            </a:r>
            <a:r>
              <a:rPr lang="en-GB" dirty="0" err="1">
                <a:latin typeface="Calibri" pitchFamily="34" charset="0"/>
                <a:cs typeface="Calibri" pitchFamily="34" charset="0"/>
              </a:rPr>
              <a:t>Tatem</a:t>
            </a:r>
            <a:r>
              <a:rPr lang="en-GB" dirty="0">
                <a:latin typeface="Calibri" pitchFamily="34" charset="0"/>
                <a:cs typeface="Calibri" pitchFamily="34" charset="0"/>
              </a:rPr>
              <a:t> of Cardiff, the </a:t>
            </a:r>
            <a:r>
              <a:rPr lang="en-GB" dirty="0" err="1">
                <a:latin typeface="Calibri" pitchFamily="34" charset="0"/>
                <a:cs typeface="Calibri" pitchFamily="34" charset="0"/>
              </a:rPr>
              <a:t>Pilton</a:t>
            </a:r>
            <a:r>
              <a:rPr lang="en-GB" dirty="0">
                <a:latin typeface="Calibri" pitchFamily="34" charset="0"/>
                <a:cs typeface="Calibri" pitchFamily="34" charset="0"/>
              </a:rPr>
              <a:t> ran aground during gale force winds in December 1924. </a:t>
            </a:r>
            <a:endParaRPr lang="en-GB" dirty="0" smtClean="0">
              <a:latin typeface="Calibri" pitchFamily="34" charset="0"/>
              <a:cs typeface="Calibri" pitchFamily="34" charset="0"/>
            </a:endParaRPr>
          </a:p>
          <a:p>
            <a:endParaRPr lang="en-GB" dirty="0" smtClean="0">
              <a:latin typeface="Calibri" pitchFamily="34" charset="0"/>
              <a:cs typeface="Calibri" pitchFamily="34" charset="0"/>
            </a:endParaRPr>
          </a:p>
          <a:p>
            <a:r>
              <a:rPr lang="en-GB" dirty="0" smtClean="0">
                <a:latin typeface="Calibri" pitchFamily="34" charset="0"/>
                <a:cs typeface="Calibri" pitchFamily="34" charset="0"/>
              </a:rPr>
              <a:t>She </a:t>
            </a:r>
            <a:r>
              <a:rPr lang="en-GB" dirty="0">
                <a:latin typeface="Calibri" pitchFamily="34" charset="0"/>
                <a:cs typeface="Calibri" pitchFamily="34" charset="0"/>
              </a:rPr>
              <a:t>was aground for three months, and provided a steady source of income for Sully caterers from visitors.</a:t>
            </a:r>
          </a:p>
        </p:txBody>
      </p:sp>
      <p:sp>
        <p:nvSpPr>
          <p:cNvPr id="3" name="Title 2"/>
          <p:cNvSpPr>
            <a:spLocks noGrp="1"/>
          </p:cNvSpPr>
          <p:nvPr>
            <p:ph type="title"/>
          </p:nvPr>
        </p:nvSpPr>
        <p:spPr>
          <a:xfrm>
            <a:off x="457200" y="274638"/>
            <a:ext cx="8229600" cy="778098"/>
          </a:xfrm>
        </p:spPr>
        <p:txBody>
          <a:bodyPr/>
          <a:lstStyle/>
          <a:p>
            <a:pPr algn="ctr"/>
            <a:r>
              <a:rPr lang="en-GB" dirty="0" err="1" smtClean="0"/>
              <a:t>Pilton</a:t>
            </a:r>
            <a:r>
              <a:rPr lang="en-GB" dirty="0" smtClean="0"/>
              <a:t> 1924</a:t>
            </a:r>
            <a:endParaRPr lang="en-GB" dirty="0"/>
          </a:p>
        </p:txBody>
      </p:sp>
    </p:spTree>
    <p:extLst>
      <p:ext uri="{BB962C8B-B14F-4D97-AF65-F5344CB8AC3E}">
        <p14:creationId xmlns:p14="http://schemas.microsoft.com/office/powerpoint/2010/main" val="202025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p:spPr>
        <p:txBody>
          <a:bodyPr>
            <a:normAutofit fontScale="90000"/>
          </a:bodyPr>
          <a:lstStyle/>
          <a:p>
            <a:pPr algn="ctr"/>
            <a:r>
              <a:rPr lang="en-GB" dirty="0" smtClean="0"/>
              <a:t>The </a:t>
            </a:r>
            <a:r>
              <a:rPr lang="en-GB" dirty="0" err="1" smtClean="0"/>
              <a:t>Pilton</a:t>
            </a:r>
            <a:r>
              <a:rPr lang="en-GB" dirty="0" smtClean="0"/>
              <a:t> aground on Sully Beach</a:t>
            </a:r>
            <a:endParaRPr lang="en-GB"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9696" y="1481138"/>
            <a:ext cx="628460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62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29600" cy="1143000"/>
          </a:xfrm>
        </p:spPr>
        <p:txBody>
          <a:bodyPr>
            <a:normAutofit/>
          </a:bodyPr>
          <a:lstStyle/>
          <a:p>
            <a:pPr algn="ctr"/>
            <a:r>
              <a:rPr lang="en-GB" dirty="0" smtClean="0">
                <a:latin typeface="Calibri" pitchFamily="34" charset="0"/>
                <a:cs typeface="Calibri" pitchFamily="34" charset="0"/>
              </a:rPr>
              <a:t>Pelican Steamship grounded in 1928</a:t>
            </a:r>
            <a:endParaRPr lang="en-GB" dirty="0">
              <a:latin typeface="Calibri" pitchFamily="34" charset="0"/>
              <a:cs typeface="Calibri" pitchFamily="34"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96753"/>
            <a:ext cx="561587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2160" y="1196752"/>
            <a:ext cx="2808312" cy="4524315"/>
          </a:xfrm>
          <a:prstGeom prst="rect">
            <a:avLst/>
          </a:prstGeom>
          <a:noFill/>
        </p:spPr>
        <p:txBody>
          <a:bodyPr wrap="square" rtlCol="0">
            <a:spAutoFit/>
          </a:bodyPr>
          <a:lstStyle/>
          <a:p>
            <a:r>
              <a:rPr lang="en-GB" sz="2400" dirty="0" smtClean="0"/>
              <a:t>Drawing of the Pelican being launched in 1924.</a:t>
            </a:r>
          </a:p>
          <a:p>
            <a:r>
              <a:rPr lang="en-GB" sz="2400" dirty="0" smtClean="0"/>
              <a:t>Grounded on unmarked reef in </a:t>
            </a:r>
            <a:r>
              <a:rPr lang="en-GB" sz="2400" dirty="0" err="1" smtClean="0"/>
              <a:t>Minehead</a:t>
            </a:r>
            <a:r>
              <a:rPr lang="en-GB" sz="2400" dirty="0" smtClean="0"/>
              <a:t> Bay, known as the Gables.</a:t>
            </a:r>
          </a:p>
          <a:p>
            <a:r>
              <a:rPr lang="en-GB" sz="2400" dirty="0" smtClean="0"/>
              <a:t>Crew rescued by </a:t>
            </a:r>
            <a:r>
              <a:rPr lang="en-GB" sz="2400" dirty="0" err="1" smtClean="0"/>
              <a:t>Minehead</a:t>
            </a:r>
            <a:r>
              <a:rPr lang="en-GB" sz="2400" dirty="0" smtClean="0"/>
              <a:t> lifeboat.</a:t>
            </a:r>
            <a:endParaRPr lang="en-GB" sz="2400" dirty="0"/>
          </a:p>
        </p:txBody>
      </p:sp>
    </p:spTree>
    <p:extLst>
      <p:ext uri="{BB962C8B-B14F-4D97-AF65-F5344CB8AC3E}">
        <p14:creationId xmlns:p14="http://schemas.microsoft.com/office/powerpoint/2010/main" val="308552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smtClean="0"/>
              <a:t>Remains of The Bristol Packet 1808 – </a:t>
            </a:r>
            <a:r>
              <a:rPr lang="en-GB" dirty="0" err="1" smtClean="0"/>
              <a:t>Madbrian</a:t>
            </a:r>
            <a:r>
              <a:rPr lang="en-GB" dirty="0" smtClean="0"/>
              <a:t> Sands, </a:t>
            </a:r>
            <a:r>
              <a:rPr lang="en-GB" dirty="0" err="1" smtClean="0"/>
              <a:t>Minehead</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9851" y="1481138"/>
            <a:ext cx="704429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72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fontScale="62500" lnSpcReduction="20000"/>
          </a:bodyPr>
          <a:lstStyle/>
          <a:p>
            <a:r>
              <a:rPr lang="en-GB" dirty="0" smtClean="0">
                <a:latin typeface="Calibri" pitchFamily="34" charset="0"/>
                <a:cs typeface="Calibri" pitchFamily="34" charset="0"/>
              </a:rPr>
              <a:t>South Wales Podcast.</a:t>
            </a:r>
          </a:p>
          <a:p>
            <a:endParaRPr lang="en-GB" dirty="0">
              <a:latin typeface="Calibri" pitchFamily="34" charset="0"/>
              <a:cs typeface="Calibri" pitchFamily="34" charset="0"/>
            </a:endParaRPr>
          </a:p>
          <a:p>
            <a:pPr algn="just"/>
            <a:r>
              <a:rPr lang="en-GB" dirty="0">
                <a:latin typeface="Calibri" pitchFamily="34" charset="0"/>
                <a:cs typeface="Calibri" pitchFamily="34" charset="0"/>
              </a:rPr>
              <a:t>Imagine it. A merchant ship blown in half by a mine and then simply welded together again so that she could continue to play a role in the effort to keep Britain supplied during the dark days of World War Two. That is exactly what happened to the oil tanker </a:t>
            </a:r>
            <a:r>
              <a:rPr lang="en-GB" dirty="0" err="1">
                <a:latin typeface="Calibri" pitchFamily="34" charset="0"/>
                <a:cs typeface="Calibri" pitchFamily="34" charset="0"/>
              </a:rPr>
              <a:t>Tafelberg</a:t>
            </a:r>
            <a:r>
              <a:rPr lang="en-GB" dirty="0">
                <a:latin typeface="Calibri" pitchFamily="34" charset="0"/>
                <a:cs typeface="Calibri" pitchFamily="34" charset="0"/>
              </a:rPr>
              <a:t>.</a:t>
            </a:r>
          </a:p>
          <a:p>
            <a:endParaRPr lang="en-GB" dirty="0">
              <a:latin typeface="Calibri" pitchFamily="34" charset="0"/>
              <a:cs typeface="Calibri" pitchFamily="34" charset="0"/>
            </a:endParaRPr>
          </a:p>
          <a:p>
            <a:pPr algn="just"/>
            <a:r>
              <a:rPr lang="en-GB" dirty="0">
                <a:latin typeface="Calibri" pitchFamily="34" charset="0"/>
                <a:cs typeface="Calibri" pitchFamily="34" charset="0"/>
              </a:rPr>
              <a:t>Built by Armstrong Whitworth at Newcastle, the </a:t>
            </a:r>
            <a:r>
              <a:rPr lang="en-GB" dirty="0" err="1">
                <a:latin typeface="Calibri" pitchFamily="34" charset="0"/>
                <a:cs typeface="Calibri" pitchFamily="34" charset="0"/>
              </a:rPr>
              <a:t>Tafelberg</a:t>
            </a:r>
            <a:r>
              <a:rPr lang="en-GB" dirty="0">
                <a:latin typeface="Calibri" pitchFamily="34" charset="0"/>
                <a:cs typeface="Calibri" pitchFamily="34" charset="0"/>
              </a:rPr>
              <a:t> was originally a whale factory ship.</a:t>
            </a:r>
          </a:p>
          <a:p>
            <a:endParaRPr lang="en-GB" dirty="0">
              <a:latin typeface="Calibri" pitchFamily="34" charset="0"/>
              <a:cs typeface="Calibri" pitchFamily="34" charset="0"/>
            </a:endParaRPr>
          </a:p>
          <a:p>
            <a:pPr algn="just"/>
            <a:r>
              <a:rPr lang="en-GB" dirty="0">
                <a:latin typeface="Calibri" pitchFamily="34" charset="0"/>
                <a:cs typeface="Calibri" pitchFamily="34" charset="0"/>
              </a:rPr>
              <a:t>Owned by the </a:t>
            </a:r>
            <a:r>
              <a:rPr lang="en-GB" dirty="0" err="1">
                <a:latin typeface="Calibri" pitchFamily="34" charset="0"/>
                <a:cs typeface="Calibri" pitchFamily="34" charset="0"/>
              </a:rPr>
              <a:t>Kerguellen</a:t>
            </a:r>
            <a:r>
              <a:rPr lang="en-GB" dirty="0">
                <a:latin typeface="Calibri" pitchFamily="34" charset="0"/>
                <a:cs typeface="Calibri" pitchFamily="34" charset="0"/>
              </a:rPr>
              <a:t> Sealing and Whaling Company, there was such a shortage of ships that she was converted into an oil tanker soon after war broke out in 1939.</a:t>
            </a:r>
          </a:p>
          <a:p>
            <a:endParaRPr lang="en-GB" dirty="0">
              <a:latin typeface="Calibri" pitchFamily="34" charset="0"/>
              <a:cs typeface="Calibri" pitchFamily="34" charset="0"/>
            </a:endParaRPr>
          </a:p>
          <a:p>
            <a:pPr algn="just"/>
            <a:r>
              <a:rPr lang="en-GB" dirty="0">
                <a:latin typeface="Calibri" pitchFamily="34" charset="0"/>
                <a:cs typeface="Calibri" pitchFamily="34" charset="0"/>
              </a:rPr>
              <a:t>The </a:t>
            </a:r>
            <a:r>
              <a:rPr lang="en-GB" dirty="0" err="1">
                <a:latin typeface="Calibri" pitchFamily="34" charset="0"/>
                <a:cs typeface="Calibri" pitchFamily="34" charset="0"/>
              </a:rPr>
              <a:t>Tafelberg</a:t>
            </a:r>
            <a:r>
              <a:rPr lang="en-GB" dirty="0">
                <a:latin typeface="Calibri" pitchFamily="34" charset="0"/>
                <a:cs typeface="Calibri" pitchFamily="34" charset="0"/>
              </a:rPr>
              <a:t> made several voyages before she struck a mine in the Bristol Channel on </a:t>
            </a:r>
            <a:r>
              <a:rPr lang="en-GB" b="1" dirty="0">
                <a:latin typeface="Calibri" pitchFamily="34" charset="0"/>
                <a:cs typeface="Calibri" pitchFamily="34" charset="0"/>
              </a:rPr>
              <a:t>28 January 1941</a:t>
            </a:r>
            <a:r>
              <a:rPr lang="en-GB" dirty="0">
                <a:latin typeface="Calibri" pitchFamily="34" charset="0"/>
                <a:cs typeface="Calibri" pitchFamily="34" charset="0"/>
              </a:rPr>
              <a:t>. The ship was relatively close to shore when the mine exploded and was able to signal for assistance.</a:t>
            </a:r>
          </a:p>
          <a:p>
            <a:endParaRPr lang="en-GB" dirty="0">
              <a:latin typeface="Calibri" pitchFamily="34" charset="0"/>
              <a:cs typeface="Calibri" pitchFamily="34" charset="0"/>
            </a:endParaRPr>
          </a:p>
          <a:p>
            <a:pPr algn="just"/>
            <a:r>
              <a:rPr lang="en-GB" dirty="0">
                <a:latin typeface="Calibri" pitchFamily="34" charset="0"/>
                <a:cs typeface="Calibri" pitchFamily="34" charset="0"/>
              </a:rPr>
              <a:t>Several pilot boats and five Cardiff tugs - the Bristolian, </a:t>
            </a:r>
            <a:r>
              <a:rPr lang="en-GB" dirty="0" err="1">
                <a:latin typeface="Calibri" pitchFamily="34" charset="0"/>
                <a:cs typeface="Calibri" pitchFamily="34" charset="0"/>
              </a:rPr>
              <a:t>Cargarth</a:t>
            </a:r>
            <a:r>
              <a:rPr lang="en-GB" dirty="0">
                <a:latin typeface="Calibri" pitchFamily="34" charset="0"/>
                <a:cs typeface="Calibri" pitchFamily="34" charset="0"/>
              </a:rPr>
              <a:t>, </a:t>
            </a:r>
            <a:r>
              <a:rPr lang="en-GB" dirty="0" err="1">
                <a:latin typeface="Calibri" pitchFamily="34" charset="0"/>
                <a:cs typeface="Calibri" pitchFamily="34" charset="0"/>
              </a:rPr>
              <a:t>Merimac</a:t>
            </a:r>
            <a:r>
              <a:rPr lang="en-GB" dirty="0">
                <a:latin typeface="Calibri" pitchFamily="34" charset="0"/>
                <a:cs typeface="Calibri" pitchFamily="34" charset="0"/>
              </a:rPr>
              <a:t>, Standard Rose and Blazer - came to the rescue.</a:t>
            </a:r>
          </a:p>
        </p:txBody>
      </p:sp>
      <p:sp>
        <p:nvSpPr>
          <p:cNvPr id="3" name="Title 2"/>
          <p:cNvSpPr>
            <a:spLocks noGrp="1"/>
          </p:cNvSpPr>
          <p:nvPr>
            <p:ph type="title"/>
          </p:nvPr>
        </p:nvSpPr>
        <p:spPr>
          <a:xfrm>
            <a:off x="457200" y="274638"/>
            <a:ext cx="8229600" cy="850106"/>
          </a:xfrm>
        </p:spPr>
        <p:txBody>
          <a:bodyPr/>
          <a:lstStyle/>
          <a:p>
            <a:pPr algn="ctr"/>
            <a:r>
              <a:rPr lang="en-GB" dirty="0" err="1" smtClean="0"/>
              <a:t>Tafleberg</a:t>
            </a:r>
            <a:r>
              <a:rPr lang="en-GB" dirty="0" smtClean="0"/>
              <a:t> 1941</a:t>
            </a:r>
            <a:endParaRPr lang="en-GB" dirty="0"/>
          </a:p>
        </p:txBody>
      </p:sp>
    </p:spTree>
    <p:extLst>
      <p:ext uri="{BB962C8B-B14F-4D97-AF65-F5344CB8AC3E}">
        <p14:creationId xmlns:p14="http://schemas.microsoft.com/office/powerpoint/2010/main" val="95469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err="1" smtClean="0"/>
              <a:t>Tafleberg</a:t>
            </a:r>
            <a:endParaRPr lang="en-GB"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88905"/>
            <a:ext cx="8128963" cy="387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897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a:t>
            </a:r>
            <a:r>
              <a:rPr lang="en-GB" dirty="0" err="1"/>
              <a:t>Tafelberg</a:t>
            </a:r>
            <a:r>
              <a:rPr lang="en-GB" dirty="0"/>
              <a:t> was </a:t>
            </a:r>
            <a:r>
              <a:rPr lang="en-GB" dirty="0" smtClean="0"/>
              <a:t>not </a:t>
            </a:r>
            <a:r>
              <a:rPr lang="en-GB" dirty="0"/>
              <a:t>lucky, however. </a:t>
            </a:r>
            <a:endParaRPr lang="en-GB" dirty="0" smtClean="0"/>
          </a:p>
          <a:p>
            <a:endParaRPr lang="en-GB" dirty="0"/>
          </a:p>
          <a:p>
            <a:pPr algn="just"/>
            <a:r>
              <a:rPr lang="en-GB" dirty="0" smtClean="0"/>
              <a:t>Renamed </a:t>
            </a:r>
            <a:r>
              <a:rPr lang="en-GB" dirty="0"/>
              <a:t>the </a:t>
            </a:r>
            <a:r>
              <a:rPr lang="en-GB" b="1" dirty="0"/>
              <a:t>Empire Heritage</a:t>
            </a:r>
            <a:r>
              <a:rPr lang="en-GB" dirty="0"/>
              <a:t>, she was torpedoed and sunk on 8 September 1944 by the U 482. </a:t>
            </a:r>
            <a:endParaRPr lang="en-GB" dirty="0" smtClean="0"/>
          </a:p>
          <a:p>
            <a:pPr algn="just"/>
            <a:r>
              <a:rPr lang="en-GB" dirty="0" smtClean="0"/>
              <a:t>The </a:t>
            </a:r>
            <a:r>
              <a:rPr lang="en-GB" dirty="0"/>
              <a:t>ship was off </a:t>
            </a:r>
            <a:r>
              <a:rPr lang="en-GB" dirty="0" err="1"/>
              <a:t>Malin</a:t>
            </a:r>
            <a:r>
              <a:rPr lang="en-GB" dirty="0"/>
              <a:t> Head when she was hit and a large number of crew and passengers went down with her.</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232038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latin typeface="Calibri" pitchFamily="34" charset="0"/>
                <a:cs typeface="Calibri" pitchFamily="34" charset="0"/>
              </a:rPr>
              <a:t>Walter L M Russ was a 1,538 GRT cargo ship built in 1927 in Rostock, Germany. </a:t>
            </a:r>
            <a:endParaRPr lang="en-GB" dirty="0" smtClean="0">
              <a:latin typeface="Calibri" pitchFamily="34" charset="0"/>
              <a:cs typeface="Calibri" pitchFamily="34" charset="0"/>
            </a:endParaRPr>
          </a:p>
          <a:p>
            <a:endParaRPr lang="en-GB" dirty="0">
              <a:latin typeface="Calibri" pitchFamily="34" charset="0"/>
              <a:cs typeface="Calibri" pitchFamily="34" charset="0"/>
            </a:endParaRPr>
          </a:p>
          <a:p>
            <a:r>
              <a:rPr lang="en-GB" dirty="0" smtClean="0">
                <a:latin typeface="Calibri" pitchFamily="34" charset="0"/>
                <a:cs typeface="Calibri" pitchFamily="34" charset="0"/>
              </a:rPr>
              <a:t>In </a:t>
            </a:r>
            <a:r>
              <a:rPr lang="en-GB" dirty="0">
                <a:latin typeface="Calibri" pitchFamily="34" charset="0"/>
                <a:cs typeface="Calibri" pitchFamily="34" charset="0"/>
              </a:rPr>
              <a:t>1945, she was seized by the Allies and passed to the Ministry of War Transport (</a:t>
            </a:r>
            <a:r>
              <a:rPr lang="en-GB" dirty="0" err="1">
                <a:latin typeface="Calibri" pitchFamily="34" charset="0"/>
                <a:cs typeface="Calibri" pitchFamily="34" charset="0"/>
              </a:rPr>
              <a:t>MoWT</a:t>
            </a:r>
            <a:r>
              <a:rPr lang="en-GB" dirty="0">
                <a:latin typeface="Calibri" pitchFamily="34" charset="0"/>
                <a:cs typeface="Calibri" pitchFamily="34" charset="0"/>
              </a:rPr>
              <a:t>). </a:t>
            </a:r>
            <a:endParaRPr lang="en-GB" dirty="0" smtClean="0">
              <a:latin typeface="Calibri" pitchFamily="34" charset="0"/>
              <a:cs typeface="Calibri" pitchFamily="34" charset="0"/>
            </a:endParaRPr>
          </a:p>
          <a:p>
            <a:endParaRPr lang="en-GB" dirty="0">
              <a:latin typeface="Calibri" pitchFamily="34" charset="0"/>
              <a:cs typeface="Calibri" pitchFamily="34" charset="0"/>
            </a:endParaRPr>
          </a:p>
          <a:p>
            <a:r>
              <a:rPr lang="en-GB" dirty="0" smtClean="0">
                <a:latin typeface="Calibri" pitchFamily="34" charset="0"/>
                <a:cs typeface="Calibri" pitchFamily="34" charset="0"/>
              </a:rPr>
              <a:t>It </a:t>
            </a:r>
            <a:r>
              <a:rPr lang="en-GB" dirty="0">
                <a:latin typeface="Calibri" pitchFamily="34" charset="0"/>
                <a:cs typeface="Calibri" pitchFamily="34" charset="0"/>
              </a:rPr>
              <a:t>was intended that she would be renamed Empire Concourse but in July 1945 she ran aground between Wales and Ireland, and was wrecked.</a:t>
            </a:r>
          </a:p>
        </p:txBody>
      </p:sp>
      <p:sp>
        <p:nvSpPr>
          <p:cNvPr id="3" name="Title 2"/>
          <p:cNvSpPr>
            <a:spLocks noGrp="1"/>
          </p:cNvSpPr>
          <p:nvPr>
            <p:ph type="title"/>
          </p:nvPr>
        </p:nvSpPr>
        <p:spPr/>
        <p:txBody>
          <a:bodyPr/>
          <a:lstStyle/>
          <a:p>
            <a:r>
              <a:rPr lang="en-GB" dirty="0" smtClean="0"/>
              <a:t>S </a:t>
            </a:r>
            <a:r>
              <a:rPr lang="en-GB" dirty="0" err="1" smtClean="0"/>
              <a:t>S</a:t>
            </a:r>
            <a:r>
              <a:rPr lang="en-GB" dirty="0" smtClean="0"/>
              <a:t> Walter L M Russ, 1945</a:t>
            </a:r>
            <a:endParaRPr lang="en-GB" dirty="0"/>
          </a:p>
        </p:txBody>
      </p:sp>
    </p:spTree>
    <p:extLst>
      <p:ext uri="{BB962C8B-B14F-4D97-AF65-F5344CB8AC3E}">
        <p14:creationId xmlns:p14="http://schemas.microsoft.com/office/powerpoint/2010/main" val="33337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fontScale="90000"/>
          </a:bodyPr>
          <a:lstStyle/>
          <a:p>
            <a:r>
              <a:rPr lang="en-GB" dirty="0" smtClean="0"/>
              <a:t>Walter L M Russ!! No further info</a:t>
            </a:r>
            <a:endParaRPr lang="en-GB"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7227" y="1481138"/>
            <a:ext cx="794954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54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54562"/>
          </a:xfrm>
        </p:spPr>
        <p:txBody>
          <a:bodyPr>
            <a:normAutofit/>
          </a:bodyPr>
          <a:lstStyle/>
          <a:p>
            <a:r>
              <a:rPr lang="en-GB" sz="6000" dirty="0" smtClean="0"/>
              <a:t>The end.  Now we must look at 1946 to present day!!!</a:t>
            </a:r>
            <a:endParaRPr lang="en-GB" sz="6000" dirty="0"/>
          </a:p>
        </p:txBody>
      </p:sp>
    </p:spTree>
    <p:extLst>
      <p:ext uri="{BB962C8B-B14F-4D97-AF65-F5344CB8AC3E}">
        <p14:creationId xmlns:p14="http://schemas.microsoft.com/office/powerpoint/2010/main" val="203847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056" y="274638"/>
            <a:ext cx="3610744" cy="2362274"/>
          </a:xfrm>
        </p:spPr>
        <p:txBody>
          <a:bodyPr>
            <a:normAutofit/>
          </a:bodyPr>
          <a:lstStyle/>
          <a:p>
            <a:r>
              <a:rPr lang="en-GB" dirty="0" smtClean="0"/>
              <a:t>RNLI WESTON SUPER MARE</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4463"/>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58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2800" dirty="0" smtClean="0"/>
              <a:t>Bristol Packet off the coast at </a:t>
            </a:r>
            <a:r>
              <a:rPr lang="en-GB" sz="2800" dirty="0" err="1" smtClean="0"/>
              <a:t>Minehead</a:t>
            </a:r>
            <a:r>
              <a:rPr lang="en-GB" sz="2800" dirty="0" smtClean="0"/>
              <a:t>.  Taken by Paul Feeney</a:t>
            </a:r>
            <a:endParaRPr lang="en-GB"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231" y="1481138"/>
            <a:ext cx="680153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96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2800" dirty="0" smtClean="0">
                <a:solidFill>
                  <a:srgbClr val="FF0000"/>
                </a:solidFill>
              </a:rPr>
              <a:t>The Neptune </a:t>
            </a:r>
            <a:r>
              <a:rPr lang="en-GB" sz="2800" dirty="0" smtClean="0"/>
              <a:t>struck a rock on 28</a:t>
            </a:r>
            <a:r>
              <a:rPr lang="en-GB" sz="2800" baseline="30000" dirty="0" smtClean="0"/>
              <a:t>th</a:t>
            </a:r>
            <a:r>
              <a:rPr lang="en-GB" sz="2800" dirty="0" smtClean="0"/>
              <a:t> November 1831at </a:t>
            </a:r>
            <a:r>
              <a:rPr lang="en-GB" sz="2800" dirty="0" err="1" smtClean="0"/>
              <a:t>Porthkerry</a:t>
            </a:r>
            <a:r>
              <a:rPr lang="en-GB" sz="2800" dirty="0" smtClean="0"/>
              <a:t>, near Barry</a:t>
            </a:r>
            <a:endParaRPr lang="en-GB" sz="2800" dirty="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9607" y="1481138"/>
            <a:ext cx="726478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79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pPr algn="ctr"/>
            <a:r>
              <a:rPr lang="en-GB" dirty="0" err="1" smtClean="0"/>
              <a:t>Lizzy</a:t>
            </a:r>
            <a:r>
              <a:rPr lang="en-GB" dirty="0" smtClean="0"/>
              <a:t>, The Ketch</a:t>
            </a:r>
            <a:endParaRPr lang="en-GB" dirty="0"/>
          </a:p>
        </p:txBody>
      </p:sp>
    </p:spTree>
    <p:extLst>
      <p:ext uri="{BB962C8B-B14F-4D97-AF65-F5344CB8AC3E}">
        <p14:creationId xmlns:p14="http://schemas.microsoft.com/office/powerpoint/2010/main" val="23073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Eiffel Tower photo dated 1894</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365" y="1481138"/>
            <a:ext cx="754327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88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smtClean="0"/>
              <a:t>1</a:t>
            </a:r>
            <a:r>
              <a:rPr lang="en-GB" sz="3600" baseline="30000" dirty="0" smtClean="0"/>
              <a:t>st</a:t>
            </a:r>
            <a:r>
              <a:rPr lang="en-GB" sz="3600" dirty="0" smtClean="0"/>
              <a:t> October, 1894</a:t>
            </a:r>
            <a:r>
              <a:rPr lang="en-GB" sz="3600" dirty="0"/>
              <a:t>: </a:t>
            </a:r>
            <a:endParaRPr lang="en-GB" sz="3600" dirty="0" smtClean="0"/>
          </a:p>
          <a:p>
            <a:r>
              <a:rPr lang="en-GB" sz="3600" dirty="0" smtClean="0"/>
              <a:t>Ran </a:t>
            </a:r>
            <a:r>
              <a:rPr lang="en-GB" sz="3600" dirty="0"/>
              <a:t>aground on Cold Knap Point at Barry in South Wales</a:t>
            </a:r>
          </a:p>
          <a:p>
            <a:r>
              <a:rPr lang="en-GB" sz="3600" dirty="0" err="1"/>
              <a:t>Refloated</a:t>
            </a:r>
            <a:r>
              <a:rPr lang="en-GB" sz="3600" dirty="0"/>
              <a:t> at high tide the same day and towed to Barry Dock for repair</a:t>
            </a:r>
          </a:p>
          <a:p>
            <a:r>
              <a:rPr lang="en-GB" sz="3600" dirty="0"/>
              <a:t>2Q/1929: Broken up in Japan</a:t>
            </a:r>
          </a:p>
        </p:txBody>
      </p:sp>
      <p:sp>
        <p:nvSpPr>
          <p:cNvPr id="3" name="Title 2"/>
          <p:cNvSpPr>
            <a:spLocks noGrp="1"/>
          </p:cNvSpPr>
          <p:nvPr>
            <p:ph type="title"/>
          </p:nvPr>
        </p:nvSpPr>
        <p:spPr/>
        <p:txBody>
          <a:bodyPr/>
          <a:lstStyle/>
          <a:p>
            <a:r>
              <a:rPr lang="en-GB" dirty="0" smtClean="0"/>
              <a:t>Eiffel Tower, the ship!!!!!!</a:t>
            </a:r>
            <a:endParaRPr lang="en-GB" dirty="0"/>
          </a:p>
        </p:txBody>
      </p:sp>
    </p:spTree>
    <p:extLst>
      <p:ext uri="{BB962C8B-B14F-4D97-AF65-F5344CB8AC3E}">
        <p14:creationId xmlns:p14="http://schemas.microsoft.com/office/powerpoint/2010/main" val="383942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Salado was en route from Newport to Buenos Aires, Argentina. </a:t>
            </a:r>
            <a:endParaRPr lang="en-GB" dirty="0" smtClean="0"/>
          </a:p>
          <a:p>
            <a:r>
              <a:rPr lang="en-GB" dirty="0" smtClean="0"/>
              <a:t>She ran </a:t>
            </a:r>
            <a:r>
              <a:rPr lang="en-GB" dirty="0"/>
              <a:t>aground in thick fog, 21 March 1897 at 5 am. </a:t>
            </a:r>
            <a:endParaRPr lang="en-GB" dirty="0" smtClean="0"/>
          </a:p>
          <a:p>
            <a:r>
              <a:rPr lang="en-GB" dirty="0" smtClean="0"/>
              <a:t>Stuck by Mouse </a:t>
            </a:r>
            <a:r>
              <a:rPr lang="en-GB" dirty="0"/>
              <a:t>Hole &amp; Trap Rock near Lundy</a:t>
            </a:r>
            <a:r>
              <a:rPr lang="en-GB" dirty="0" smtClean="0"/>
              <a:t>.</a:t>
            </a:r>
          </a:p>
          <a:p>
            <a:r>
              <a:rPr lang="en-GB" dirty="0" smtClean="0"/>
              <a:t> </a:t>
            </a:r>
            <a:r>
              <a:rPr lang="en-GB" dirty="0"/>
              <a:t>Master: James Muckle </a:t>
            </a:r>
            <a:r>
              <a:rPr lang="en-GB" dirty="0" err="1"/>
              <a:t>Rainnie</a:t>
            </a:r>
            <a:r>
              <a:rPr lang="en-GB" dirty="0"/>
              <a:t>, certificate 998117, no loss of life. </a:t>
            </a:r>
            <a:endParaRPr lang="en-GB" dirty="0" smtClean="0"/>
          </a:p>
          <a:p>
            <a:r>
              <a:rPr lang="en-GB" dirty="0" smtClean="0"/>
              <a:t>Inquiry </a:t>
            </a:r>
            <a:r>
              <a:rPr lang="en-GB" dirty="0"/>
              <a:t>no. 5518, certificate suspended for 3 months</a:t>
            </a:r>
            <a:r>
              <a:rPr lang="en-GB" dirty="0" smtClean="0"/>
              <a:t>.</a:t>
            </a:r>
          </a:p>
          <a:p>
            <a:r>
              <a:rPr lang="en-GB" dirty="0" smtClean="0"/>
              <a:t>No pictures found yet.</a:t>
            </a:r>
            <a:endParaRPr lang="en-GB" dirty="0"/>
          </a:p>
        </p:txBody>
      </p:sp>
      <p:sp>
        <p:nvSpPr>
          <p:cNvPr id="3" name="Title 2"/>
          <p:cNvSpPr>
            <a:spLocks noGrp="1"/>
          </p:cNvSpPr>
          <p:nvPr>
            <p:ph type="title"/>
          </p:nvPr>
        </p:nvSpPr>
        <p:spPr/>
        <p:txBody>
          <a:bodyPr/>
          <a:lstStyle/>
          <a:p>
            <a:pPr algn="ctr"/>
            <a:r>
              <a:rPr lang="en-GB" dirty="0" smtClean="0"/>
              <a:t>Salado 1897</a:t>
            </a:r>
            <a:endParaRPr lang="en-GB" dirty="0"/>
          </a:p>
        </p:txBody>
      </p:sp>
    </p:spTree>
    <p:extLst>
      <p:ext uri="{BB962C8B-B14F-4D97-AF65-F5344CB8AC3E}">
        <p14:creationId xmlns:p14="http://schemas.microsoft.com/office/powerpoint/2010/main" val="298495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smtClean="0"/>
              <a:t>Wreck of The </a:t>
            </a:r>
            <a:r>
              <a:rPr lang="en-GB" dirty="0"/>
              <a:t>Brunswick? </a:t>
            </a:r>
            <a:r>
              <a:rPr lang="en-GB" sz="1600" dirty="0"/>
              <a:t>https://www.bristolpost.co.uk/news/history/shipwrecks-hidden-beneath-waves-bristol-1021194</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3656" y="1481138"/>
            <a:ext cx="773668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597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465</TotalTime>
  <Words>1100</Words>
  <Application>Microsoft Office PowerPoint</Application>
  <PresentationFormat>On-screen Show (4:3)</PresentationFormat>
  <Paragraphs>94</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Bristol Channel Wrecks</vt:lpstr>
      <vt:lpstr>Remains of The Bristol Packet 1808 – Madbrian Sands, Minehead</vt:lpstr>
      <vt:lpstr>Bristol Packet off the coast at Minehead.  Taken by Paul Feeney</vt:lpstr>
      <vt:lpstr>The Neptune struck a rock on 28th November 1831at Porthkerry, near Barry</vt:lpstr>
      <vt:lpstr>Lizzy, The Ketch</vt:lpstr>
      <vt:lpstr>Eiffel Tower photo dated 1894</vt:lpstr>
      <vt:lpstr>Eiffel Tower, the ship!!!!!!</vt:lpstr>
      <vt:lpstr>Salado 1897</vt:lpstr>
      <vt:lpstr>Wreck of The Brunswick? https://www.bristolpost.co.uk/news/history/shipwrecks-hidden-beneath-waves-bristol-1021194</vt:lpstr>
      <vt:lpstr>Wreck of The Brunswick</vt:lpstr>
      <vt:lpstr>Verajean 1908</vt:lpstr>
      <vt:lpstr>Verajean at Rhoose</vt:lpstr>
      <vt:lpstr>PowerPoint Presentation</vt:lpstr>
      <vt:lpstr>The Cambo, 1912 at Barry Docks</vt:lpstr>
      <vt:lpstr>S S Bengrove 1915</vt:lpstr>
      <vt:lpstr>Ilfracombe Pier</vt:lpstr>
      <vt:lpstr>Pilton 1924</vt:lpstr>
      <vt:lpstr>The Pilton aground on Sully Beach</vt:lpstr>
      <vt:lpstr>Pelican Steamship grounded in 1928</vt:lpstr>
      <vt:lpstr>Tafleberg 1941</vt:lpstr>
      <vt:lpstr>Tafleberg</vt:lpstr>
      <vt:lpstr>PowerPoint Presentation</vt:lpstr>
      <vt:lpstr>S S Walter L M Russ, 1945</vt:lpstr>
      <vt:lpstr>Walter L M Russ!! No further info</vt:lpstr>
      <vt:lpstr>The end.  Now we must look at 1946 to present day!!!</vt:lpstr>
      <vt:lpstr>RNLI WESTON SUPER MARE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Bristol Channel Wrecks</dc:title>
  <dc:creator>Windows User</dc:creator>
  <cp:lastModifiedBy>Windows User</cp:lastModifiedBy>
  <cp:revision>26</cp:revision>
  <dcterms:created xsi:type="dcterms:W3CDTF">2024-01-27T09:47:20Z</dcterms:created>
  <dcterms:modified xsi:type="dcterms:W3CDTF">2024-02-01T10:13:47Z</dcterms:modified>
</cp:coreProperties>
</file>