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3" r:id="rId3"/>
    <p:sldId id="257" r:id="rId4"/>
    <p:sldId id="258" r:id="rId5"/>
    <p:sldId id="264" r:id="rId6"/>
    <p:sldId id="265" r:id="rId7"/>
    <p:sldId id="266" r:id="rId8"/>
    <p:sldId id="259" r:id="rId9"/>
    <p:sldId id="260"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5C751-354F-4587-B7FA-043AEA29FC06}" type="datetimeFigureOut">
              <a:rPr lang="en-GB" smtClean="0"/>
              <a:t>03/06/2023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13F0-B827-4C37-BC8D-7EB8A1964D74}" type="slidenum">
              <a:rPr lang="en-GB" smtClean="0"/>
              <a:t>‹#›</a:t>
            </a:fld>
            <a:endParaRPr lang="en-GB"/>
          </a:p>
        </p:txBody>
      </p:sp>
    </p:spTree>
    <p:extLst>
      <p:ext uri="{BB962C8B-B14F-4D97-AF65-F5344CB8AC3E}">
        <p14:creationId xmlns:p14="http://schemas.microsoft.com/office/powerpoint/2010/main" val="197663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CF13F0-B827-4C37-BC8D-7EB8A1964D74}" type="slidenum">
              <a:rPr lang="en-GB" smtClean="0"/>
              <a:t>1</a:t>
            </a:fld>
            <a:endParaRPr lang="en-GB"/>
          </a:p>
        </p:txBody>
      </p:sp>
    </p:spTree>
    <p:extLst>
      <p:ext uri="{BB962C8B-B14F-4D97-AF65-F5344CB8AC3E}">
        <p14:creationId xmlns:p14="http://schemas.microsoft.com/office/powerpoint/2010/main" val="91058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Dates are the years they were Sovereigns of England.  So, Henry 1st was on the throne when we believe that St Martins Church, Worle was being built.  We have always been led to believe that AD 1125 was the year when the foundations were laid and the building began.  How long did it take to complete it?  Goodness knows.  Which bits of our church were constructed at this time?  Not the tower or the spire.  Not the north aisle.  The Norman arch inside the porch was there and much of the south wall is still standing.</a:t>
            </a:r>
          </a:p>
          <a:p>
            <a:r>
              <a:rPr lang="en-GB" sz="1600" dirty="0"/>
              <a:t>Stephen put Matilda in the Keep at Arundel Castle, in their battle for the throne</a:t>
            </a:r>
            <a:r>
              <a:rPr lang="en-GB" sz="1600" dirty="0" smtClean="0"/>
              <a:t>.</a:t>
            </a:r>
          </a:p>
          <a:p>
            <a:r>
              <a:rPr lang="en-GB" sz="1600" dirty="0" smtClean="0"/>
              <a:t>NB  William the Conqueror had 2 more daughter, </a:t>
            </a:r>
            <a:r>
              <a:rPr lang="en-GB" sz="1600" dirty="0" err="1" smtClean="0"/>
              <a:t>Adiliza</a:t>
            </a:r>
            <a:r>
              <a:rPr lang="en-GB" sz="1600" dirty="0" smtClean="0"/>
              <a:t> and Cecilia.  No room </a:t>
            </a:r>
            <a:r>
              <a:rPr lang="en-GB" sz="1600" smtClean="0"/>
              <a:t>on tree!!</a:t>
            </a:r>
            <a:endParaRPr lang="en-GB" sz="1600" dirty="0"/>
          </a:p>
          <a:p>
            <a:endParaRPr lang="en-GB" sz="1600" dirty="0"/>
          </a:p>
        </p:txBody>
      </p:sp>
      <p:sp>
        <p:nvSpPr>
          <p:cNvPr id="4" name="Slide Number Placeholder 3"/>
          <p:cNvSpPr>
            <a:spLocks noGrp="1"/>
          </p:cNvSpPr>
          <p:nvPr>
            <p:ph type="sldNum" sz="quarter" idx="10"/>
          </p:nvPr>
        </p:nvSpPr>
        <p:spPr/>
        <p:txBody>
          <a:bodyPr/>
          <a:lstStyle/>
          <a:p>
            <a:fld id="{B0CF13F0-B827-4C37-BC8D-7EB8A1964D74}" type="slidenum">
              <a:rPr lang="en-GB" smtClean="0"/>
              <a:t>2</a:t>
            </a:fld>
            <a:endParaRPr lang="en-GB"/>
          </a:p>
        </p:txBody>
      </p:sp>
    </p:spTree>
    <p:extLst>
      <p:ext uri="{BB962C8B-B14F-4D97-AF65-F5344CB8AC3E}">
        <p14:creationId xmlns:p14="http://schemas.microsoft.com/office/powerpoint/2010/main" val="314861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 point I want to thank Roger Brown, who with his late wife Lesley produced the first of our BLUE</a:t>
            </a:r>
            <a:r>
              <a:rPr lang="en-GB" baseline="0" dirty="0" smtClean="0"/>
              <a:t> BOARDS, entitled Early Worle.</a:t>
            </a:r>
          </a:p>
          <a:p>
            <a:r>
              <a:rPr lang="en-GB" baseline="0" smtClean="0"/>
              <a:t>Worle </a:t>
            </a:r>
            <a:r>
              <a:rPr lang="en-GB" baseline="0" dirty="0" smtClean="0"/>
              <a:t>is s</a:t>
            </a:r>
            <a:r>
              <a:rPr lang="en-GB" dirty="0" smtClean="0"/>
              <a:t>till spelt the same way.  Only Frome can also claim this.</a:t>
            </a:r>
          </a:p>
          <a:p>
            <a:r>
              <a:rPr lang="en-GB" dirty="0" smtClean="0"/>
              <a:t>This wonderful document</a:t>
            </a:r>
            <a:r>
              <a:rPr lang="en-GB" baseline="0" dirty="0" smtClean="0"/>
              <a:t> gives us a direct connection with the clerk was responsible for writing our early history across England.</a:t>
            </a:r>
            <a:endParaRPr lang="en-GB" dirty="0"/>
          </a:p>
        </p:txBody>
      </p:sp>
      <p:sp>
        <p:nvSpPr>
          <p:cNvPr id="4" name="Slide Number Placeholder 3"/>
          <p:cNvSpPr>
            <a:spLocks noGrp="1"/>
          </p:cNvSpPr>
          <p:nvPr>
            <p:ph type="sldNum" sz="quarter" idx="10"/>
          </p:nvPr>
        </p:nvSpPr>
        <p:spPr/>
        <p:txBody>
          <a:bodyPr/>
          <a:lstStyle/>
          <a:p>
            <a:fld id="{B0CF13F0-B827-4C37-BC8D-7EB8A1964D74}" type="slidenum">
              <a:rPr lang="en-GB" smtClean="0"/>
              <a:t>3</a:t>
            </a:fld>
            <a:endParaRPr lang="en-GB"/>
          </a:p>
        </p:txBody>
      </p:sp>
    </p:spTree>
    <p:extLst>
      <p:ext uri="{BB962C8B-B14F-4D97-AF65-F5344CB8AC3E}">
        <p14:creationId xmlns:p14="http://schemas.microsoft.com/office/powerpoint/2010/main" val="272557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1" dirty="0" smtClean="0">
                <a:solidFill>
                  <a:srgbClr val="FF0000"/>
                </a:solidFill>
              </a:rPr>
              <a:t>hundred</a:t>
            </a:r>
            <a:r>
              <a:rPr lang="en-GB" dirty="0" smtClean="0">
                <a:solidFill>
                  <a:srgbClr val="FF0000"/>
                </a:solidFill>
              </a:rPr>
              <a:t>, </a:t>
            </a:r>
            <a:r>
              <a:rPr lang="en-GB" dirty="0" smtClean="0"/>
              <a:t>is a unit of English local government and taxation, intermediate between village and shire, which survived into the 19th century. Originally, the term probably referred to a group of 100 hides (units of land required to support one peasant family).   See info sheet.</a:t>
            </a:r>
            <a:endParaRPr lang="en-GB" dirty="0"/>
          </a:p>
        </p:txBody>
      </p:sp>
      <p:sp>
        <p:nvSpPr>
          <p:cNvPr id="4" name="Slide Number Placeholder 3"/>
          <p:cNvSpPr>
            <a:spLocks noGrp="1"/>
          </p:cNvSpPr>
          <p:nvPr>
            <p:ph type="sldNum" sz="quarter" idx="10"/>
          </p:nvPr>
        </p:nvSpPr>
        <p:spPr/>
        <p:txBody>
          <a:bodyPr/>
          <a:lstStyle/>
          <a:p>
            <a:fld id="{B0CF13F0-B827-4C37-BC8D-7EB8A1964D74}" type="slidenum">
              <a:rPr lang="en-GB" smtClean="0"/>
              <a:t>4</a:t>
            </a:fld>
            <a:endParaRPr lang="en-GB"/>
          </a:p>
        </p:txBody>
      </p:sp>
    </p:spTree>
    <p:extLst>
      <p:ext uri="{BB962C8B-B14F-4D97-AF65-F5344CB8AC3E}">
        <p14:creationId xmlns:p14="http://schemas.microsoft.com/office/powerpoint/2010/main" val="377449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DOUAI:  Do I own this and do I own</a:t>
            </a:r>
            <a:r>
              <a:rPr lang="en-GB" baseline="0" dirty="0" smtClean="0"/>
              <a:t> that!</a:t>
            </a:r>
          </a:p>
          <a:p>
            <a:endParaRPr lang="en-GB" baseline="0" dirty="0" smtClean="0"/>
          </a:p>
          <a:p>
            <a:r>
              <a:rPr lang="en-GB" baseline="0" dirty="0" smtClean="0"/>
              <a:t>TENANT In CHIEF:  (in feudal society) a tenant who held some or all of his lands directly from the king </a:t>
            </a:r>
          </a:p>
          <a:p>
            <a:endParaRPr lang="en-GB" baseline="0" dirty="0" smtClean="0"/>
          </a:p>
          <a:p>
            <a:r>
              <a:rPr lang="en-GB" dirty="0" smtClean="0"/>
              <a:t>PHILLIMORE:   Somerset parish registers. Marriages</a:t>
            </a:r>
          </a:p>
          <a:p>
            <a:r>
              <a:rPr lang="en-GB" dirty="0" smtClean="0"/>
              <a:t>by </a:t>
            </a:r>
            <a:r>
              <a:rPr lang="en-GB" dirty="0" err="1" smtClean="0"/>
              <a:t>Phillimore</a:t>
            </a:r>
            <a:r>
              <a:rPr lang="en-GB" dirty="0" smtClean="0"/>
              <a:t>, W. P. W. (William </a:t>
            </a:r>
            <a:r>
              <a:rPr lang="en-GB" dirty="0" err="1" smtClean="0"/>
              <a:t>Phillimore</a:t>
            </a:r>
            <a:r>
              <a:rPr lang="en-GB" dirty="0" smtClean="0"/>
              <a:t> Watts), 1853-1913, </a:t>
            </a:r>
            <a:r>
              <a:rPr lang="en-GB" dirty="0" err="1" smtClean="0"/>
              <a:t>ed</a:t>
            </a:r>
            <a:r>
              <a:rPr lang="en-GB" dirty="0" smtClean="0"/>
              <a:t>; </a:t>
            </a:r>
            <a:r>
              <a:rPr lang="en-GB" dirty="0" err="1" smtClean="0"/>
              <a:t>Blagg</a:t>
            </a:r>
            <a:r>
              <a:rPr lang="en-GB" dirty="0" smtClean="0"/>
              <a:t>, Thomas Matthews, </a:t>
            </a:r>
            <a:r>
              <a:rPr lang="en-GB" dirty="0" err="1" smtClean="0"/>
              <a:t>ed</a:t>
            </a:r>
            <a:r>
              <a:rPr lang="en-GB" dirty="0" smtClean="0"/>
              <a:t>; </a:t>
            </a:r>
            <a:r>
              <a:rPr lang="en-GB" dirty="0" err="1" smtClean="0"/>
              <a:t>Seager</a:t>
            </a:r>
            <a:r>
              <a:rPr lang="en-GB" dirty="0" smtClean="0"/>
              <a:t>, H. W., joint editors.</a:t>
            </a:r>
          </a:p>
          <a:p>
            <a:endParaRPr lang="en-GB" dirty="0"/>
          </a:p>
          <a:p>
            <a:r>
              <a:rPr lang="en-GB" dirty="0" smtClean="0"/>
              <a:t>Who was KING in 1086.  Still William 1</a:t>
            </a:r>
            <a:r>
              <a:rPr lang="en-GB" baseline="30000" dirty="0" smtClean="0"/>
              <a:t>st</a:t>
            </a:r>
            <a:r>
              <a:rPr lang="en-GB" dirty="0" smtClean="0"/>
              <a:t> who died in 1087</a:t>
            </a:r>
            <a:endParaRPr lang="en-GB" dirty="0"/>
          </a:p>
        </p:txBody>
      </p:sp>
      <p:sp>
        <p:nvSpPr>
          <p:cNvPr id="4" name="Slide Number Placeholder 3"/>
          <p:cNvSpPr>
            <a:spLocks noGrp="1"/>
          </p:cNvSpPr>
          <p:nvPr>
            <p:ph type="sldNum" sz="quarter" idx="10"/>
          </p:nvPr>
        </p:nvSpPr>
        <p:spPr/>
        <p:txBody>
          <a:bodyPr/>
          <a:lstStyle/>
          <a:p>
            <a:fld id="{B0CF13F0-B827-4C37-BC8D-7EB8A1964D74}" type="slidenum">
              <a:rPr lang="en-GB" smtClean="0"/>
              <a:t>5</a:t>
            </a:fld>
            <a:endParaRPr lang="en-GB"/>
          </a:p>
        </p:txBody>
      </p:sp>
    </p:spTree>
    <p:extLst>
      <p:ext uri="{BB962C8B-B14F-4D97-AF65-F5344CB8AC3E}">
        <p14:creationId xmlns:p14="http://schemas.microsoft.com/office/powerpoint/2010/main" val="109067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Given to me</a:t>
            </a:r>
            <a:r>
              <a:rPr lang="en-GB" sz="1600" baseline="0" dirty="0" smtClean="0"/>
              <a:t> by Bryan Moore.</a:t>
            </a:r>
          </a:p>
          <a:p>
            <a:r>
              <a:rPr lang="en-GB" sz="1600" baseline="0" dirty="0" smtClean="0"/>
              <a:t> </a:t>
            </a:r>
            <a:r>
              <a:rPr lang="en-GB" sz="1600" dirty="0" smtClean="0"/>
              <a:t>Bryan Moore, a Worle man was currently studying at Oxford, did</a:t>
            </a:r>
            <a:r>
              <a:rPr lang="en-GB" sz="1600" baseline="0" dirty="0" smtClean="0"/>
              <a:t> a talk for</a:t>
            </a:r>
            <a:r>
              <a:rPr lang="en-GB" sz="1600" dirty="0" smtClean="0"/>
              <a:t> us about his research into the development of Worle from 400 AD to 1800 AD, using LIDAR technology.</a:t>
            </a:r>
          </a:p>
          <a:p>
            <a:endParaRPr lang="en-GB" sz="1600" dirty="0"/>
          </a:p>
          <a:p>
            <a:r>
              <a:rPr lang="en-GB" sz="1600" dirty="0" smtClean="0"/>
              <a:t> [Light Detecting and Ranging] which enables archaeologists to see through surface vegetation and construction</a:t>
            </a:r>
            <a:r>
              <a:rPr lang="en-GB" dirty="0" smtClean="0"/>
              <a:t>.]</a:t>
            </a:r>
          </a:p>
          <a:p>
            <a:endParaRPr lang="en-GB" dirty="0"/>
          </a:p>
          <a:p>
            <a:r>
              <a:rPr lang="en-GB" sz="1600" dirty="0" smtClean="0"/>
              <a:t>Bryan’s thoughts on Pre-Norman Worle are available .  Copies by the full side LIDAR</a:t>
            </a:r>
          </a:p>
          <a:p>
            <a:endParaRPr lang="en-GB" dirty="0"/>
          </a:p>
          <a:p>
            <a:endParaRPr lang="en-GB" dirty="0"/>
          </a:p>
        </p:txBody>
      </p:sp>
      <p:sp>
        <p:nvSpPr>
          <p:cNvPr id="4" name="Slide Number Placeholder 3"/>
          <p:cNvSpPr>
            <a:spLocks noGrp="1"/>
          </p:cNvSpPr>
          <p:nvPr>
            <p:ph type="sldNum" sz="quarter" idx="10"/>
          </p:nvPr>
        </p:nvSpPr>
        <p:spPr/>
        <p:txBody>
          <a:bodyPr/>
          <a:lstStyle/>
          <a:p>
            <a:fld id="{B0CF13F0-B827-4C37-BC8D-7EB8A1964D74}" type="slidenum">
              <a:rPr lang="en-GB" smtClean="0"/>
              <a:t>8</a:t>
            </a:fld>
            <a:endParaRPr lang="en-GB"/>
          </a:p>
        </p:txBody>
      </p:sp>
    </p:spTree>
    <p:extLst>
      <p:ext uri="{BB962C8B-B14F-4D97-AF65-F5344CB8AC3E}">
        <p14:creationId xmlns:p14="http://schemas.microsoft.com/office/powerpoint/2010/main" val="194668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Dave Hart, Worle</a:t>
            </a:r>
            <a:r>
              <a:rPr lang="en-GB" baseline="0" dirty="0" smtClean="0"/>
              <a:t> History Society’s esteemed chairman, and I visited the National store of aerial pictures in Swindon [ask Dave what its called] and purchased 2 photos for the use of WHS.  They have been invaluable.  This one was taken in July 1946 and gives us a marvellous view of Worlebury Hill and Worle Village.</a:t>
            </a:r>
            <a:endParaRPr lang="en-GB" dirty="0"/>
          </a:p>
        </p:txBody>
      </p:sp>
      <p:sp>
        <p:nvSpPr>
          <p:cNvPr id="4" name="Slide Number Placeholder 3"/>
          <p:cNvSpPr>
            <a:spLocks noGrp="1"/>
          </p:cNvSpPr>
          <p:nvPr>
            <p:ph type="sldNum" sz="quarter" idx="10"/>
          </p:nvPr>
        </p:nvSpPr>
        <p:spPr/>
        <p:txBody>
          <a:bodyPr/>
          <a:lstStyle/>
          <a:p>
            <a:fld id="{B0CF13F0-B827-4C37-BC8D-7EB8A1964D74}" type="slidenum">
              <a:rPr lang="en-GB" smtClean="0"/>
              <a:t>9</a:t>
            </a:fld>
            <a:endParaRPr lang="en-GB"/>
          </a:p>
        </p:txBody>
      </p:sp>
    </p:spTree>
    <p:extLst>
      <p:ext uri="{BB962C8B-B14F-4D97-AF65-F5344CB8AC3E}">
        <p14:creationId xmlns:p14="http://schemas.microsoft.com/office/powerpoint/2010/main" val="352244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 point ask who has a computer, etc.</a:t>
            </a:r>
          </a:p>
          <a:p>
            <a:r>
              <a:rPr lang="en-GB" dirty="0" smtClean="0"/>
              <a:t>Suggest that they take a closer look at the LIDAR </a:t>
            </a:r>
            <a:r>
              <a:rPr lang="en-GB" smtClean="0"/>
              <a:t>of the hill.</a:t>
            </a:r>
            <a:endParaRPr lang="en-GB"/>
          </a:p>
        </p:txBody>
      </p:sp>
      <p:sp>
        <p:nvSpPr>
          <p:cNvPr id="4" name="Slide Number Placeholder 3"/>
          <p:cNvSpPr>
            <a:spLocks noGrp="1"/>
          </p:cNvSpPr>
          <p:nvPr>
            <p:ph type="sldNum" sz="quarter" idx="10"/>
          </p:nvPr>
        </p:nvSpPr>
        <p:spPr/>
        <p:txBody>
          <a:bodyPr/>
          <a:lstStyle/>
          <a:p>
            <a:fld id="{B0CF13F0-B827-4C37-BC8D-7EB8A1964D74}" type="slidenum">
              <a:rPr lang="en-GB" smtClean="0"/>
              <a:t>10</a:t>
            </a:fld>
            <a:endParaRPr lang="en-GB"/>
          </a:p>
        </p:txBody>
      </p:sp>
    </p:spTree>
    <p:extLst>
      <p:ext uri="{BB962C8B-B14F-4D97-AF65-F5344CB8AC3E}">
        <p14:creationId xmlns:p14="http://schemas.microsoft.com/office/powerpoint/2010/main" val="27893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E3BE7-16B2-4BF3-AC76-F26D34953B91}" type="datetimeFigureOut">
              <a:rPr lang="en-GB" smtClean="0"/>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95373-7373-4977-8EDF-24F02EB0664F}"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E3BE7-16B2-4BF3-AC76-F26D34953B91}" type="datetimeFigureOut">
              <a:rPr lang="en-GB" smtClean="0"/>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0E3BE7-16B2-4BF3-AC76-F26D34953B91}" type="datetimeFigureOut">
              <a:rPr lang="en-GB" smtClean="0"/>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E3BE7-16B2-4BF3-AC76-F26D34953B91}" type="datetimeFigureOut">
              <a:rPr lang="en-GB" smtClean="0"/>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E3BE7-16B2-4BF3-AC76-F26D34953B91}" type="datetimeFigureOut">
              <a:rPr lang="en-GB" smtClean="0"/>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95373-7373-4977-8EDF-24F02EB0664F}"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0E3BE7-16B2-4BF3-AC76-F26D34953B91}" type="datetimeFigureOut">
              <a:rPr lang="en-GB" smtClean="0"/>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0E3BE7-16B2-4BF3-AC76-F26D34953B91}" type="datetimeFigureOut">
              <a:rPr lang="en-GB" smtClean="0"/>
              <a:t>03/06/2023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295373-7373-4977-8EDF-24F02EB0664F}"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E3BE7-16B2-4BF3-AC76-F26D34953B91}" type="datetimeFigureOut">
              <a:rPr lang="en-GB" smtClean="0"/>
              <a:t>03/06/2023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E3BE7-16B2-4BF3-AC76-F26D34953B91}" type="datetimeFigureOut">
              <a:rPr lang="en-GB" smtClean="0"/>
              <a:t>03/06/2023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E3BE7-16B2-4BF3-AC76-F26D34953B91}" type="datetimeFigureOut">
              <a:rPr lang="en-GB" smtClean="0"/>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295373-7373-4977-8EDF-24F02EB0664F}"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E3BE7-16B2-4BF3-AC76-F26D34953B91}" type="datetimeFigureOut">
              <a:rPr lang="en-GB" smtClean="0"/>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295373-7373-4977-8EDF-24F02EB0664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20E3BE7-16B2-4BF3-AC76-F26D34953B91}" type="datetimeFigureOut">
              <a:rPr lang="en-GB" smtClean="0"/>
              <a:t>03/06/2023</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1295373-7373-4977-8EDF-24F02EB0664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omesdaybook.net/domesday-book/data-terminology/occupations-titles" TargetMode="External"/><Relationship Id="rId2" Type="http://schemas.openxmlformats.org/officeDocument/2006/relationships/hyperlink" Target="http://www.domesdaybook.net/domesday-book/data-terminology/peasant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History of the Parish of Worle</a:t>
            </a:r>
            <a:endParaRPr lang="en-GB" dirty="0"/>
          </a:p>
        </p:txBody>
      </p:sp>
      <p:sp>
        <p:nvSpPr>
          <p:cNvPr id="3" name="Subtitle 2"/>
          <p:cNvSpPr>
            <a:spLocks noGrp="1"/>
          </p:cNvSpPr>
          <p:nvPr>
            <p:ph type="subTitle" idx="1"/>
          </p:nvPr>
        </p:nvSpPr>
        <p:spPr/>
        <p:txBody>
          <a:bodyPr/>
          <a:lstStyle/>
          <a:p>
            <a:r>
              <a:rPr lang="en-GB" dirty="0" smtClean="0"/>
              <a:t>The Norman Conquest 1066</a:t>
            </a:r>
          </a:p>
          <a:p>
            <a:r>
              <a:rPr lang="en-GB" dirty="0" smtClean="0"/>
              <a:t>Domesday Book entry  1086</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5" y="3645024"/>
            <a:ext cx="2828446" cy="285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514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LIDAR and AERIAL</a:t>
            </a:r>
            <a:endParaRPr lang="en-GB"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8559"/>
          <a:stretch/>
        </p:blipFill>
        <p:spPr bwMode="auto">
          <a:xfrm>
            <a:off x="323528" y="1988840"/>
            <a:ext cx="421296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988840"/>
            <a:ext cx="4239037" cy="413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89033" y="3356992"/>
            <a:ext cx="555175" cy="36004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75656" y="3717032"/>
            <a:ext cx="576064" cy="3398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4974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Tree of William the </a:t>
            </a:r>
            <a:r>
              <a:rPr lang="en-GB" dirty="0" err="1" smtClean="0"/>
              <a:t>Conquerer</a:t>
            </a:r>
            <a:endParaRPr lang="en-GB" dirty="0"/>
          </a:p>
        </p:txBody>
      </p:sp>
      <p:sp>
        <p:nvSpPr>
          <p:cNvPr id="3" name="Content Placeholder 2"/>
          <p:cNvSpPr>
            <a:spLocks noGrp="1"/>
          </p:cNvSpPr>
          <p:nvPr>
            <p:ph idx="1"/>
          </p:nvPr>
        </p:nvSpPr>
        <p:spPr>
          <a:xfrm>
            <a:off x="251520" y="1600200"/>
            <a:ext cx="8712968" cy="4876800"/>
          </a:xfrm>
          <a:ln w="28575">
            <a:solidFill>
              <a:schemeClr val="tx1"/>
            </a:solidFill>
          </a:ln>
        </p:spPr>
        <p:txBody>
          <a:bodyPr/>
          <a:lstStyle/>
          <a:p>
            <a:pPr marL="0" indent="0" algn="ctr">
              <a:buNone/>
            </a:pPr>
            <a:r>
              <a:rPr lang="en-GB" b="1" dirty="0" smtClean="0"/>
              <a:t>William 1</a:t>
            </a:r>
          </a:p>
          <a:p>
            <a:pPr marL="0" indent="0" algn="ctr">
              <a:buNone/>
            </a:pPr>
            <a:r>
              <a:rPr lang="en-GB" b="1" dirty="0" smtClean="0"/>
              <a:t>1066 -1087</a:t>
            </a:r>
          </a:p>
          <a:p>
            <a:pPr marL="0" indent="0" algn="ctr">
              <a:buNone/>
            </a:pPr>
            <a:endParaRPr lang="en-GB" dirty="0"/>
          </a:p>
          <a:p>
            <a:pPr marL="0" indent="0">
              <a:buNone/>
            </a:pPr>
            <a:r>
              <a:rPr lang="en-GB" sz="2000" dirty="0" smtClean="0"/>
              <a:t>Duke Robert               </a:t>
            </a:r>
            <a:r>
              <a:rPr lang="en-GB" sz="2000" b="1" dirty="0" smtClean="0"/>
              <a:t>William 2</a:t>
            </a:r>
            <a:r>
              <a:rPr lang="en-GB" sz="2000" dirty="0" smtClean="0"/>
              <a:t>	                   </a:t>
            </a:r>
            <a:r>
              <a:rPr lang="en-GB" sz="2000" b="1" dirty="0" smtClean="0"/>
              <a:t>Henry 1</a:t>
            </a:r>
            <a:r>
              <a:rPr lang="en-GB" sz="2000" dirty="0" smtClean="0"/>
              <a:t>                Adela</a:t>
            </a:r>
            <a:br>
              <a:rPr lang="en-GB" sz="2000" dirty="0" smtClean="0"/>
            </a:br>
            <a:r>
              <a:rPr lang="en-GB" sz="2000" dirty="0" smtClean="0"/>
              <a:t>of Normandy                   </a:t>
            </a:r>
            <a:r>
              <a:rPr lang="en-GB" sz="2000" b="1" dirty="0" smtClean="0"/>
              <a:t>[</a:t>
            </a:r>
            <a:r>
              <a:rPr lang="en-GB" sz="2000" b="1" dirty="0" err="1" smtClean="0"/>
              <a:t>rufus</a:t>
            </a:r>
            <a:r>
              <a:rPr lang="en-GB" sz="2000" b="1" dirty="0" smtClean="0"/>
              <a:t>]                  1100 -1135</a:t>
            </a:r>
            <a:r>
              <a:rPr lang="en-GB" sz="2000" dirty="0" smtClean="0"/>
              <a:t>       m. Stephen</a:t>
            </a:r>
            <a:br>
              <a:rPr lang="en-GB" sz="2000" dirty="0" smtClean="0"/>
            </a:br>
            <a:r>
              <a:rPr lang="en-GB" sz="2000" dirty="0" smtClean="0"/>
              <a:t>                                    1087-1100                                              of Blois </a:t>
            </a:r>
          </a:p>
          <a:p>
            <a:pPr marL="0" indent="0">
              <a:buNone/>
            </a:pPr>
            <a:endParaRPr lang="en-GB" sz="2000" dirty="0"/>
          </a:p>
          <a:p>
            <a:pPr marL="0" indent="0">
              <a:buNone/>
            </a:pPr>
            <a:r>
              <a:rPr lang="en-GB" sz="2000" dirty="0"/>
              <a:t> </a:t>
            </a:r>
            <a:r>
              <a:rPr lang="en-GB" sz="2000" dirty="0" smtClean="0"/>
              <a:t>             William drowned on	                Matilda                    </a:t>
            </a:r>
            <a:r>
              <a:rPr lang="en-GB" sz="2000" b="1" dirty="0" smtClean="0"/>
              <a:t>Stephen</a:t>
            </a:r>
            <a:r>
              <a:rPr lang="en-GB" sz="2000" dirty="0" smtClean="0"/>
              <a:t/>
            </a:r>
            <a:br>
              <a:rPr lang="en-GB" sz="2000" dirty="0" smtClean="0"/>
            </a:br>
            <a:r>
              <a:rPr lang="en-GB" sz="2000" dirty="0" smtClean="0"/>
              <a:t>              the White Ship 1120          m. Geoffrey of Anjou         </a:t>
            </a:r>
            <a:r>
              <a:rPr lang="en-GB" sz="2000" b="1" dirty="0" smtClean="0"/>
              <a:t>1135-1154</a:t>
            </a:r>
            <a:r>
              <a:rPr lang="en-GB" dirty="0" smtClean="0"/>
              <a:t>	</a:t>
            </a:r>
            <a:endParaRPr lang="en-GB" dirty="0"/>
          </a:p>
          <a:p>
            <a:pPr marL="0" indent="0">
              <a:buNone/>
            </a:pPr>
            <a:endParaRPr lang="en-GB" dirty="0" smtClean="0"/>
          </a:p>
          <a:p>
            <a:pPr marL="0" indent="0">
              <a:buNone/>
            </a:pPr>
            <a:r>
              <a:rPr lang="en-GB" b="1" dirty="0"/>
              <a:t> </a:t>
            </a:r>
            <a:r>
              <a:rPr lang="en-GB" b="1" dirty="0" smtClean="0"/>
              <a:t>                                                      Henry 11</a:t>
            </a:r>
          </a:p>
          <a:p>
            <a:pPr marL="0" indent="0">
              <a:buNone/>
            </a:pPr>
            <a:r>
              <a:rPr lang="en-GB" b="1" dirty="0"/>
              <a:t> </a:t>
            </a:r>
            <a:r>
              <a:rPr lang="en-GB" b="1" dirty="0" smtClean="0"/>
              <a:t>                                       1154 – 1189.  First Plantagenet King</a:t>
            </a:r>
            <a:endParaRPr lang="en-GB" b="1" dirty="0"/>
          </a:p>
        </p:txBody>
      </p:sp>
      <p:cxnSp>
        <p:nvCxnSpPr>
          <p:cNvPr id="5" name="Straight Connector 4"/>
          <p:cNvCxnSpPr/>
          <p:nvPr/>
        </p:nvCxnSpPr>
        <p:spPr>
          <a:xfrm>
            <a:off x="4638378" y="2348880"/>
            <a:ext cx="0" cy="36004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1043608" y="2672916"/>
            <a:ext cx="6696744" cy="3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a:xfrm>
            <a:off x="1043608" y="2672916"/>
            <a:ext cx="0" cy="252028"/>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3275856" y="2708920"/>
            <a:ext cx="0" cy="216024"/>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a:xfrm>
            <a:off x="5724128" y="2708920"/>
            <a:ext cx="0" cy="2880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a:off x="7740352" y="2708920"/>
            <a:ext cx="0" cy="2880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a:off x="5796136" y="3645024"/>
            <a:ext cx="0" cy="504056"/>
          </a:xfrm>
          <a:prstGeom prst="line">
            <a:avLst/>
          </a:prstGeom>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p:nvCxnSpPr>
        <p:spPr>
          <a:xfrm>
            <a:off x="2339752" y="4149080"/>
            <a:ext cx="345638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4" name="Straight Connector 23"/>
          <p:cNvCxnSpPr/>
          <p:nvPr/>
        </p:nvCxnSpPr>
        <p:spPr>
          <a:xfrm>
            <a:off x="2339752" y="4149080"/>
            <a:ext cx="0" cy="216024"/>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Straight Connector 27"/>
          <p:cNvCxnSpPr/>
          <p:nvPr/>
        </p:nvCxnSpPr>
        <p:spPr>
          <a:xfrm>
            <a:off x="5436096" y="4149080"/>
            <a:ext cx="0" cy="216024"/>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Straight Connector 32"/>
          <p:cNvCxnSpPr/>
          <p:nvPr/>
        </p:nvCxnSpPr>
        <p:spPr>
          <a:xfrm>
            <a:off x="7740352" y="3897052"/>
            <a:ext cx="0" cy="360040"/>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Straight Connector 34"/>
          <p:cNvCxnSpPr/>
          <p:nvPr/>
        </p:nvCxnSpPr>
        <p:spPr>
          <a:xfrm>
            <a:off x="5508104" y="5013176"/>
            <a:ext cx="0" cy="432048"/>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0004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First written mention of WORLE, </a:t>
            </a:r>
            <a:br>
              <a:rPr lang="en-GB" dirty="0" smtClean="0"/>
            </a:br>
            <a:r>
              <a:rPr lang="en-GB" dirty="0" smtClean="0"/>
              <a:t>that I have been able to find!</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23254" y="1844824"/>
            <a:ext cx="7567076"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57606" y="4149080"/>
            <a:ext cx="136815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266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Worle in 1086</a:t>
            </a:r>
            <a:endParaRPr lang="en-GB" dirty="0"/>
          </a:p>
        </p:txBody>
      </p:sp>
      <p:sp>
        <p:nvSpPr>
          <p:cNvPr id="3" name="Content Placeholder 2"/>
          <p:cNvSpPr>
            <a:spLocks noGrp="1"/>
          </p:cNvSpPr>
          <p:nvPr>
            <p:ph idx="1"/>
          </p:nvPr>
        </p:nvSpPr>
        <p:spPr/>
        <p:txBody>
          <a:bodyPr>
            <a:normAutofit/>
          </a:bodyPr>
          <a:lstStyle/>
          <a:p>
            <a:r>
              <a:rPr lang="en-GB" sz="2600" b="1" dirty="0"/>
              <a:t>Place:</a:t>
            </a:r>
            <a:r>
              <a:rPr lang="en-GB" sz="2600" dirty="0"/>
              <a:t> </a:t>
            </a:r>
            <a:r>
              <a:rPr lang="en-GB" sz="2600" b="1" dirty="0"/>
              <a:t>Worle</a:t>
            </a:r>
          </a:p>
          <a:p>
            <a:r>
              <a:rPr lang="en-GB" sz="2600" b="1" dirty="0">
                <a:solidFill>
                  <a:srgbClr val="FF0000"/>
                </a:solidFill>
              </a:rPr>
              <a:t>Hundred</a:t>
            </a:r>
            <a:r>
              <a:rPr lang="en-GB" sz="2600" dirty="0"/>
              <a:t>:  </a:t>
            </a:r>
            <a:r>
              <a:rPr lang="en-GB" sz="2600" dirty="0" err="1"/>
              <a:t>Winterstoke</a:t>
            </a:r>
            <a:endParaRPr lang="en-GB" sz="2600" dirty="0"/>
          </a:p>
          <a:p>
            <a:r>
              <a:rPr lang="en-GB" sz="2600" b="1" dirty="0"/>
              <a:t>County:</a:t>
            </a:r>
            <a:r>
              <a:rPr lang="en-GB" sz="2600" dirty="0"/>
              <a:t> Somerset</a:t>
            </a:r>
          </a:p>
          <a:p>
            <a:r>
              <a:rPr lang="en-GB" sz="2600" b="1" dirty="0"/>
              <a:t>Total Population:</a:t>
            </a:r>
            <a:r>
              <a:rPr lang="en-GB" sz="2600" dirty="0"/>
              <a:t>  30 households</a:t>
            </a:r>
          </a:p>
          <a:p>
            <a:r>
              <a:rPr lang="en-GB" sz="2600" b="1" dirty="0"/>
              <a:t>Total Tax Assessed</a:t>
            </a:r>
            <a:r>
              <a:rPr lang="en-GB" sz="2600" dirty="0"/>
              <a:t>:  6.5 geld units</a:t>
            </a:r>
          </a:p>
          <a:p>
            <a:r>
              <a:rPr lang="en-GB" sz="2600" b="1" dirty="0"/>
              <a:t>Value to Lord</a:t>
            </a:r>
            <a:r>
              <a:rPr lang="en-GB" sz="2600" dirty="0"/>
              <a:t> </a:t>
            </a:r>
            <a:r>
              <a:rPr lang="en-GB" sz="2600" b="1" dirty="0"/>
              <a:t>in 1086 £7</a:t>
            </a:r>
            <a:r>
              <a:rPr lang="en-GB" sz="2600" dirty="0"/>
              <a:t>	</a:t>
            </a:r>
            <a:endParaRPr lang="en-GB" sz="2600" dirty="0" smtClean="0"/>
          </a:p>
          <a:p>
            <a:r>
              <a:rPr lang="en-GB" sz="2600" b="1" dirty="0" smtClean="0"/>
              <a:t>Value </a:t>
            </a:r>
            <a:r>
              <a:rPr lang="en-GB" sz="2600" b="1" dirty="0"/>
              <a:t>to Lord c. 1070 </a:t>
            </a:r>
            <a:r>
              <a:rPr lang="en-GB" sz="2600" b="1" dirty="0" smtClean="0"/>
              <a:t> had been £11</a:t>
            </a:r>
            <a:endParaRPr lang="en-GB" sz="2600" b="1" dirty="0"/>
          </a:p>
          <a:p>
            <a:r>
              <a:rPr lang="en-GB" b="1" dirty="0"/>
              <a:t>The land was said to have been ravaged by King Harold’s sons as they fled to Ireland.  Hence drop in value between 1070 and 1086.</a:t>
            </a:r>
          </a:p>
          <a:p>
            <a:endParaRPr lang="en-GB" dirty="0"/>
          </a:p>
        </p:txBody>
      </p:sp>
    </p:spTree>
    <p:extLst>
      <p:ext uri="{BB962C8B-B14F-4D97-AF65-F5344CB8AC3E}">
        <p14:creationId xmlns:p14="http://schemas.microsoft.com/office/powerpoint/2010/main" val="3647270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1086:  The People and their possessions</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6" name="Content Placeholder 5"/>
          <p:cNvSpPr>
            <a:spLocks noGrp="1"/>
          </p:cNvSpPr>
          <p:nvPr>
            <p:ph idx="1"/>
          </p:nvPr>
        </p:nvSpPr>
        <p:spPr/>
        <p:txBody>
          <a:bodyPr>
            <a:normAutofit fontScale="92500" lnSpcReduction="10000"/>
          </a:bodyPr>
          <a:lstStyle/>
          <a:p>
            <a:r>
              <a:rPr lang="en-GB" b="1" dirty="0"/>
              <a:t>Households:  22 villagers;  3 smallholders;  5 slaves</a:t>
            </a:r>
          </a:p>
          <a:p>
            <a:r>
              <a:rPr lang="en-GB" b="1" dirty="0" err="1"/>
              <a:t>Ploughland</a:t>
            </a:r>
            <a:r>
              <a:rPr lang="en-GB" b="1" dirty="0"/>
              <a:t>:  15 </a:t>
            </a:r>
            <a:r>
              <a:rPr lang="en-GB" b="1" dirty="0" err="1"/>
              <a:t>ploughlands</a:t>
            </a:r>
            <a:r>
              <a:rPr lang="en-GB" b="1" dirty="0"/>
              <a:t>;  4 Lord’s </a:t>
            </a:r>
            <a:r>
              <a:rPr lang="en-GB" b="1" dirty="0" err="1"/>
              <a:t>ploughteams</a:t>
            </a:r>
            <a:r>
              <a:rPr lang="en-GB" b="1" dirty="0"/>
              <a:t>;  9 men’s </a:t>
            </a:r>
            <a:r>
              <a:rPr lang="en-GB" b="1" dirty="0" err="1"/>
              <a:t>ploughteams</a:t>
            </a:r>
            <a:endParaRPr lang="en-GB" b="1" dirty="0"/>
          </a:p>
          <a:p>
            <a:r>
              <a:rPr lang="en-GB" b="1" dirty="0"/>
              <a:t>Other Resources:  3.37 Lord’s lands;  Meadow 50 acres;  Pasture 13 * 2 furlongs</a:t>
            </a:r>
          </a:p>
          <a:p>
            <a:r>
              <a:rPr lang="en-GB" b="1" dirty="0"/>
              <a:t>Livestock in 1086:  1 cob;  24 cattle;  60 sheep</a:t>
            </a:r>
          </a:p>
          <a:p>
            <a:r>
              <a:rPr lang="en-GB" b="1" dirty="0">
                <a:solidFill>
                  <a:srgbClr val="00B050"/>
                </a:solidFill>
              </a:rPr>
              <a:t>Lord in 1066:  Esger the constable</a:t>
            </a:r>
            <a:r>
              <a:rPr lang="en-GB" b="1" dirty="0" smtClean="0">
                <a:solidFill>
                  <a:srgbClr val="00B050"/>
                </a:solidFill>
              </a:rPr>
              <a:t>.</a:t>
            </a:r>
            <a:endParaRPr lang="en-GB" b="1" dirty="0">
              <a:solidFill>
                <a:srgbClr val="00B050"/>
              </a:solidFill>
            </a:endParaRPr>
          </a:p>
          <a:p>
            <a:r>
              <a:rPr lang="en-GB" b="1" dirty="0"/>
              <a:t>Lord in 1086:  Walter of Douai</a:t>
            </a:r>
          </a:p>
          <a:p>
            <a:r>
              <a:rPr lang="en-GB" b="1" dirty="0"/>
              <a:t>Tenant in Chief 1086:  Walter of Douai</a:t>
            </a:r>
          </a:p>
          <a:p>
            <a:r>
              <a:rPr lang="en-GB" b="1" dirty="0" err="1"/>
              <a:t>Phillimore</a:t>
            </a:r>
            <a:r>
              <a:rPr lang="en-GB" b="1" dirty="0"/>
              <a:t> reference: 24.1</a:t>
            </a:r>
          </a:p>
          <a:p>
            <a:r>
              <a:rPr lang="en-GB" b="1" dirty="0"/>
              <a:t>The land was said to have been ravaged by King Harold’s sons as they fled to Ireland.  Hence drop in value between 1070 and 1086.</a:t>
            </a:r>
          </a:p>
          <a:p>
            <a:endParaRPr lang="en-GB" dirty="0"/>
          </a:p>
        </p:txBody>
      </p:sp>
    </p:spTree>
    <p:extLst>
      <p:ext uri="{BB962C8B-B14F-4D97-AF65-F5344CB8AC3E}">
        <p14:creationId xmlns:p14="http://schemas.microsoft.com/office/powerpoint/2010/main" val="206127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of the People</a:t>
            </a:r>
            <a:endParaRPr lang="en-GB" dirty="0"/>
          </a:p>
        </p:txBody>
      </p:sp>
      <p:sp>
        <p:nvSpPr>
          <p:cNvPr id="3" name="Content Placeholder 2"/>
          <p:cNvSpPr>
            <a:spLocks noGrp="1"/>
          </p:cNvSpPr>
          <p:nvPr>
            <p:ph idx="1"/>
          </p:nvPr>
        </p:nvSpPr>
        <p:spPr/>
        <p:txBody>
          <a:bodyPr>
            <a:normAutofit fontScale="92500"/>
          </a:bodyPr>
          <a:lstStyle/>
          <a:p>
            <a:r>
              <a:rPr lang="en-GB" sz="2200" b="1" dirty="0"/>
              <a:t>Households </a:t>
            </a:r>
            <a:endParaRPr lang="en-GB" sz="2200" dirty="0"/>
          </a:p>
          <a:p>
            <a:r>
              <a:rPr lang="en-GB" sz="2200" dirty="0"/>
              <a:t>The status of households depended on their land and resources. The largest groups recorded are</a:t>
            </a:r>
            <a:r>
              <a:rPr lang="en-GB" sz="2200" dirty="0" smtClean="0"/>
              <a:t>:</a:t>
            </a:r>
          </a:p>
          <a:p>
            <a:endParaRPr lang="en-GB" sz="2200" dirty="0"/>
          </a:p>
          <a:p>
            <a:pPr lvl="0"/>
            <a:r>
              <a:rPr lang="en-GB" sz="2200" b="1" dirty="0"/>
              <a:t>Villagers and freemen</a:t>
            </a:r>
            <a:r>
              <a:rPr lang="en-GB" sz="2200" dirty="0"/>
              <a:t>: around 40% of households, </a:t>
            </a:r>
            <a:r>
              <a:rPr lang="en-GB" sz="2200" i="1" dirty="0" err="1"/>
              <a:t>villani</a:t>
            </a:r>
            <a:r>
              <a:rPr lang="en-GB" sz="2200" dirty="0"/>
              <a:t>, </a:t>
            </a:r>
            <a:r>
              <a:rPr lang="en-GB" sz="2200" i="1" dirty="0" err="1"/>
              <a:t>socmani</a:t>
            </a:r>
            <a:r>
              <a:rPr lang="en-GB" sz="2200" dirty="0"/>
              <a:t> and </a:t>
            </a:r>
            <a:r>
              <a:rPr lang="en-GB" sz="2200" i="1" dirty="0" err="1"/>
              <a:t>franci</a:t>
            </a:r>
            <a:r>
              <a:rPr lang="en-GB" sz="2200" i="1" dirty="0"/>
              <a:t> </a:t>
            </a:r>
            <a:r>
              <a:rPr lang="en-GB" sz="2200" i="1" dirty="0" err="1"/>
              <a:t>homines</a:t>
            </a:r>
            <a:r>
              <a:rPr lang="en-GB" sz="2200" dirty="0"/>
              <a:t> were small-scale landholders, owning on average 30 acres of land, and two oxen for ploughing</a:t>
            </a:r>
            <a:r>
              <a:rPr lang="en-GB" sz="2200" dirty="0" smtClean="0"/>
              <a:t>. [22]</a:t>
            </a:r>
          </a:p>
          <a:p>
            <a:pPr lvl="0"/>
            <a:endParaRPr lang="en-GB" sz="2200" dirty="0"/>
          </a:p>
          <a:p>
            <a:pPr lvl="0"/>
            <a:r>
              <a:rPr lang="en-GB" sz="2200" b="1" dirty="0"/>
              <a:t>Smallholders and cottagers</a:t>
            </a:r>
            <a:r>
              <a:rPr lang="en-GB" sz="2200" dirty="0"/>
              <a:t>: around 35% of households, </a:t>
            </a:r>
            <a:r>
              <a:rPr lang="en-GB" sz="2200" i="1" dirty="0" err="1"/>
              <a:t>bordarii</a:t>
            </a:r>
            <a:r>
              <a:rPr lang="en-GB" sz="2200" dirty="0"/>
              <a:t> and </a:t>
            </a:r>
            <a:r>
              <a:rPr lang="en-GB" sz="2200" i="1" dirty="0" err="1"/>
              <a:t>cotarii</a:t>
            </a:r>
            <a:r>
              <a:rPr lang="en-GB" sz="2200" dirty="0"/>
              <a:t> owned about 5 acres of land on average and might have had a share in the villagers' plough teams</a:t>
            </a:r>
            <a:r>
              <a:rPr lang="en-GB" sz="2200" dirty="0" smtClean="0"/>
              <a:t>. [3]</a:t>
            </a:r>
          </a:p>
          <a:p>
            <a:pPr lvl="0"/>
            <a:endParaRPr lang="en-GB" sz="2200" dirty="0"/>
          </a:p>
          <a:p>
            <a:pPr lvl="0"/>
            <a:r>
              <a:rPr lang="en-GB" sz="2200" b="1" dirty="0"/>
              <a:t>Slaves</a:t>
            </a:r>
            <a:r>
              <a:rPr lang="en-GB" sz="2200" dirty="0"/>
              <a:t>: around 10% of households, </a:t>
            </a:r>
            <a:r>
              <a:rPr lang="en-GB" sz="2200" i="1" dirty="0" err="1"/>
              <a:t>servi</a:t>
            </a:r>
            <a:r>
              <a:rPr lang="en-GB" sz="2200" dirty="0"/>
              <a:t> owned no land of their own, belonged to the lord, and may have been used as ploughmen</a:t>
            </a:r>
            <a:r>
              <a:rPr lang="en-GB" sz="2200" dirty="0" smtClean="0"/>
              <a:t>. [5]</a:t>
            </a:r>
            <a:endParaRPr lang="en-GB" sz="2200" dirty="0"/>
          </a:p>
          <a:p>
            <a:endParaRPr lang="en-GB" dirty="0"/>
          </a:p>
        </p:txBody>
      </p:sp>
    </p:spTree>
    <p:extLst>
      <p:ext uri="{BB962C8B-B14F-4D97-AF65-F5344CB8AC3E}">
        <p14:creationId xmlns:p14="http://schemas.microsoft.com/office/powerpoint/2010/main" val="311637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many folk were living </a:t>
            </a:r>
            <a:r>
              <a:rPr lang="en-GB" smtClean="0"/>
              <a:t>in the area?</a:t>
            </a:r>
            <a:endParaRPr lang="en-GB" dirty="0"/>
          </a:p>
        </p:txBody>
      </p:sp>
      <p:sp>
        <p:nvSpPr>
          <p:cNvPr id="3" name="Content Placeholder 2"/>
          <p:cNvSpPr>
            <a:spLocks noGrp="1"/>
          </p:cNvSpPr>
          <p:nvPr>
            <p:ph idx="1"/>
          </p:nvPr>
        </p:nvSpPr>
        <p:spPr/>
        <p:txBody>
          <a:bodyPr/>
          <a:lstStyle/>
          <a:p>
            <a:r>
              <a:rPr lang="en-GB" dirty="0"/>
              <a:t>Domesday records the heads of families, so the total population was </a:t>
            </a:r>
            <a:r>
              <a:rPr lang="en-GB" b="1" dirty="0">
                <a:solidFill>
                  <a:srgbClr val="FF0000"/>
                </a:solidFill>
              </a:rPr>
              <a:t>probably</a:t>
            </a:r>
            <a:r>
              <a:rPr lang="en-GB" dirty="0"/>
              <a:t> around five times larger</a:t>
            </a:r>
            <a:r>
              <a:rPr lang="en-GB" dirty="0" smtClean="0"/>
              <a:t>.</a:t>
            </a:r>
          </a:p>
          <a:p>
            <a:endParaRPr lang="en-GB" dirty="0" smtClean="0"/>
          </a:p>
          <a:p>
            <a:r>
              <a:rPr lang="en-GB" dirty="0" smtClean="0"/>
              <a:t>This suggests a population of around 150 souls.</a:t>
            </a:r>
          </a:p>
          <a:p>
            <a:endParaRPr lang="en-GB" dirty="0"/>
          </a:p>
          <a:p>
            <a:r>
              <a:rPr lang="en-GB" dirty="0"/>
              <a:t>Other households are sometimes noted, including priests, widows, burgesses (townspeople), and Frenchmen (probably a local military presence</a:t>
            </a:r>
            <a:r>
              <a:rPr lang="en-GB" dirty="0" smtClean="0"/>
              <a:t>).</a:t>
            </a:r>
          </a:p>
          <a:p>
            <a:endParaRPr lang="en-GB" dirty="0"/>
          </a:p>
          <a:p>
            <a:r>
              <a:rPr lang="en-GB" dirty="0"/>
              <a:t>For more information, see the </a:t>
            </a:r>
            <a:r>
              <a:rPr lang="en-GB" u="sng" dirty="0">
                <a:hlinkClick r:id="rId2"/>
              </a:rPr>
              <a:t>Hull Domesday Project's guide to the peasantry</a:t>
            </a:r>
            <a:r>
              <a:rPr lang="en-GB" dirty="0"/>
              <a:t> and </a:t>
            </a:r>
            <a:r>
              <a:rPr lang="en-GB" u="sng" dirty="0">
                <a:hlinkClick r:id="rId3"/>
              </a:rPr>
              <a:t>occupations</a:t>
            </a:r>
            <a:r>
              <a:rPr lang="en-GB" dirty="0"/>
              <a:t>.</a:t>
            </a:r>
          </a:p>
          <a:p>
            <a:endParaRPr lang="en-GB" dirty="0"/>
          </a:p>
        </p:txBody>
      </p:sp>
    </p:spTree>
    <p:extLst>
      <p:ext uri="{BB962C8B-B14F-4D97-AF65-F5344CB8AC3E}">
        <p14:creationId xmlns:p14="http://schemas.microsoft.com/office/powerpoint/2010/main" val="91240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LIDAR OF WORLEBURY HILL</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214655" cy="5122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444208" y="2924944"/>
            <a:ext cx="1440160" cy="12961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71600" y="3573016"/>
            <a:ext cx="144016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90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274638"/>
            <a:ext cx="2170584" cy="4234482"/>
          </a:xfrm>
        </p:spPr>
        <p:txBody>
          <a:bodyPr>
            <a:normAutofit/>
          </a:bodyPr>
          <a:lstStyle/>
          <a:p>
            <a:r>
              <a:rPr lang="en-GB" dirty="0" smtClean="0"/>
              <a:t>Aerial taken in 1946</a:t>
            </a:r>
            <a:endParaRPr lang="en-GB" dirty="0"/>
          </a:p>
        </p:txBody>
      </p:sp>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5908"/>
          <a:stretch/>
        </p:blipFill>
        <p:spPr bwMode="auto">
          <a:xfrm>
            <a:off x="467544" y="692696"/>
            <a:ext cx="5822501" cy="568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612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1664</TotalTime>
  <Words>904</Words>
  <Application>Microsoft Office PowerPoint</Application>
  <PresentationFormat>On-screen Show (4:3)</PresentationFormat>
  <Paragraphs>85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History of the Parish of Worle</vt:lpstr>
      <vt:lpstr>Family Tree of William the Conquerer</vt:lpstr>
      <vt:lpstr>First written mention of WORLE,  that I have been able to find!</vt:lpstr>
      <vt:lpstr>Worle in 1086</vt:lpstr>
      <vt:lpstr>    1086:  The People and their possessions     </vt:lpstr>
      <vt:lpstr>Status of the People</vt:lpstr>
      <vt:lpstr>How many folk were living in the area?</vt:lpstr>
      <vt:lpstr>LIDAR OF WORLEBURY HILL</vt:lpstr>
      <vt:lpstr>Aerial taken in 1946</vt:lpstr>
      <vt:lpstr>LIDAR and AERIAL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Parish of Worle</dc:title>
  <dc:creator>Windows User</dc:creator>
  <cp:lastModifiedBy>Windows User</cp:lastModifiedBy>
  <cp:revision>37</cp:revision>
  <dcterms:created xsi:type="dcterms:W3CDTF">2023-03-24T09:52:40Z</dcterms:created>
  <dcterms:modified xsi:type="dcterms:W3CDTF">2023-06-03T08:50:01Z</dcterms:modified>
</cp:coreProperties>
</file>